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87" r:id="rId4"/>
    <p:sldId id="315" r:id="rId5"/>
    <p:sldId id="301" r:id="rId6"/>
    <p:sldId id="288" r:id="rId7"/>
    <p:sldId id="316" r:id="rId8"/>
    <p:sldId id="284" r:id="rId9"/>
    <p:sldId id="306" r:id="rId10"/>
    <p:sldId id="307" r:id="rId11"/>
    <p:sldId id="298" r:id="rId12"/>
    <p:sldId id="305" r:id="rId13"/>
    <p:sldId id="308" r:id="rId14"/>
    <p:sldId id="303" r:id="rId15"/>
    <p:sldId id="304" r:id="rId16"/>
    <p:sldId id="291" r:id="rId17"/>
    <p:sldId id="292" r:id="rId18"/>
    <p:sldId id="294" r:id="rId19"/>
    <p:sldId id="296" r:id="rId20"/>
    <p:sldId id="299" r:id="rId21"/>
    <p:sldId id="295" r:id="rId22"/>
    <p:sldId id="293" r:id="rId23"/>
    <p:sldId id="309" r:id="rId24"/>
    <p:sldId id="311" r:id="rId25"/>
    <p:sldId id="312" r:id="rId26"/>
    <p:sldId id="310" r:id="rId27"/>
    <p:sldId id="313" r:id="rId28"/>
    <p:sldId id="271" r:id="rId29"/>
    <p:sldId id="314" r:id="rId30"/>
    <p:sldId id="318" r:id="rId31"/>
    <p:sldId id="320" r:id="rId32"/>
    <p:sldId id="319" r:id="rId33"/>
    <p:sldId id="270" r:id="rId34"/>
    <p:sldId id="262" r:id="rId35"/>
    <p:sldId id="289" r:id="rId36"/>
    <p:sldId id="27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33" userDrawn="1">
          <p15:clr>
            <a:srgbClr val="A4A3A4"/>
          </p15:clr>
        </p15:guide>
        <p15:guide id="4" pos="69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8" autoAdjust="0"/>
    <p:restoredTop sz="82309" autoAdjust="0"/>
  </p:normalViewPr>
  <p:slideViewPr>
    <p:cSldViewPr snapToGrid="0">
      <p:cViewPr varScale="1">
        <p:scale>
          <a:sx n="70" d="100"/>
          <a:sy n="70" d="100"/>
        </p:scale>
        <p:origin x="504" y="62"/>
      </p:cViewPr>
      <p:guideLst>
        <p:guide orient="horz" pos="2183"/>
        <p:guide pos="3840"/>
        <p:guide pos="733"/>
        <p:guide pos="697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DE8BB-2113-40E4-A508-5522D8A94642}" type="datetimeFigureOut">
              <a:rPr lang="zh-CN" altLang="en-US" smtClean="0"/>
              <a:t>2020/6/5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47975-04F3-4B68-9A22-B7FCD9BDA7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a:t>
            </a:fld>
            <a:endParaRPr lang="zh-CN" altLang="en-US"/>
          </a:p>
        </p:txBody>
      </p:sp>
    </p:spTree>
    <p:extLst>
      <p:ext uri="{BB962C8B-B14F-4D97-AF65-F5344CB8AC3E}">
        <p14:creationId xmlns:p14="http://schemas.microsoft.com/office/powerpoint/2010/main" val="2906359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15</a:t>
            </a:fld>
            <a:endParaRPr lang="zh-CN" altLang="en-US"/>
          </a:p>
        </p:txBody>
      </p:sp>
    </p:spTree>
    <p:extLst>
      <p:ext uri="{BB962C8B-B14F-4D97-AF65-F5344CB8AC3E}">
        <p14:creationId xmlns:p14="http://schemas.microsoft.com/office/powerpoint/2010/main" val="264501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16</a:t>
            </a:fld>
            <a:endParaRPr lang="zh-CN" altLang="en-US"/>
          </a:p>
        </p:txBody>
      </p:sp>
    </p:spTree>
    <p:extLst>
      <p:ext uri="{BB962C8B-B14F-4D97-AF65-F5344CB8AC3E}">
        <p14:creationId xmlns:p14="http://schemas.microsoft.com/office/powerpoint/2010/main" val="718727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17</a:t>
            </a:fld>
            <a:endParaRPr lang="zh-CN" altLang="en-US"/>
          </a:p>
        </p:txBody>
      </p:sp>
    </p:spTree>
    <p:extLst>
      <p:ext uri="{BB962C8B-B14F-4D97-AF65-F5344CB8AC3E}">
        <p14:creationId xmlns:p14="http://schemas.microsoft.com/office/powerpoint/2010/main" val="363094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Microsoft YaHei" panose="020B0503020204020204" pitchFamily="34" charset="-122"/>
                <a:ea typeface="Microsoft YaHei" panose="020B0503020204020204" pitchFamily="34" charset="-122"/>
              </a:rPr>
              <a:t>所有的样例被分成许多的实体对</a:t>
            </a:r>
            <a:r>
              <a:rPr lang="en-US" altLang="zh-CN" b="0" i="0" dirty="0">
                <a:solidFill>
                  <a:srgbClr val="4D4D4D"/>
                </a:solidFill>
                <a:effectLst/>
                <a:latin typeface="Microsoft YaHei" panose="020B0503020204020204" pitchFamily="34" charset="-122"/>
                <a:ea typeface="Microsoft YaHei" panose="020B0503020204020204" pitchFamily="34" charset="-122"/>
              </a:rPr>
              <a:t>bag</a:t>
            </a:r>
            <a:r>
              <a:rPr lang="zh-CN" altLang="en-US" b="0" i="0" dirty="0">
                <a:solidFill>
                  <a:srgbClr val="4D4D4D"/>
                </a:solidFill>
                <a:effectLst/>
                <a:latin typeface="Microsoft YaHei" panose="020B0503020204020204" pitchFamily="34" charset="-122"/>
                <a:ea typeface="Microsoft YaHei" panose="020B0503020204020204" pitchFamily="34" charset="-122"/>
              </a:rPr>
              <a:t>，每个在</a:t>
            </a:r>
            <a:r>
              <a:rPr lang="en-US" altLang="zh-CN" b="0" i="0" dirty="0">
                <a:solidFill>
                  <a:srgbClr val="4D4D4D"/>
                </a:solidFill>
                <a:effectLst/>
                <a:latin typeface="Microsoft YaHei" panose="020B0503020204020204" pitchFamily="34" charset="-122"/>
                <a:ea typeface="Microsoft YaHei" panose="020B0503020204020204" pitchFamily="34" charset="-122"/>
              </a:rPr>
              <a:t>bag</a:t>
            </a:r>
            <a:r>
              <a:rPr lang="zh-CN" altLang="en-US" b="0" i="0" dirty="0">
                <a:solidFill>
                  <a:srgbClr val="4D4D4D"/>
                </a:solidFill>
                <a:effectLst/>
                <a:latin typeface="Microsoft YaHei" panose="020B0503020204020204" pitchFamily="34" charset="-122"/>
                <a:ea typeface="Microsoft YaHei" panose="020B0503020204020204" pitchFamily="34" charset="-122"/>
              </a:rPr>
              <a:t>中的句子都包含头实体和尾实体，还有一个嘈杂的标签。</a:t>
            </a:r>
            <a:r>
              <a:rPr lang="en-US" altLang="zh-CN" b="0" i="0" dirty="0">
                <a:solidFill>
                  <a:srgbClr val="4D4D4D"/>
                </a:solidFill>
                <a:effectLst/>
                <a:latin typeface="Microsoft YaHei" panose="020B0503020204020204" pitchFamily="34" charset="-122"/>
                <a:ea typeface="Microsoft YaHei" panose="020B0503020204020204" pitchFamily="34" charset="-122"/>
              </a:rPr>
              <a:t>NA</a:t>
            </a:r>
            <a:r>
              <a:rPr lang="zh-CN" altLang="en-US" b="0" i="0" dirty="0">
                <a:solidFill>
                  <a:srgbClr val="4D4D4D"/>
                </a:solidFill>
                <a:effectLst/>
                <a:latin typeface="Microsoft YaHei" panose="020B0503020204020204" pitchFamily="34" charset="-122"/>
                <a:ea typeface="Microsoft YaHei" panose="020B0503020204020204" pitchFamily="34" charset="-122"/>
              </a:rPr>
              <a:t>是一个特殊的关系，不代表任何在知识库中的关系。将初始数据集，根据是否为</a:t>
            </a:r>
            <a:r>
              <a:rPr lang="en-US" altLang="zh-CN" b="0" i="0" dirty="0">
                <a:solidFill>
                  <a:srgbClr val="4D4D4D"/>
                </a:solidFill>
                <a:effectLst/>
                <a:latin typeface="Microsoft YaHei" panose="020B0503020204020204" pitchFamily="34" charset="-122"/>
                <a:ea typeface="Microsoft YaHei" panose="020B0503020204020204" pitchFamily="34" charset="-122"/>
              </a:rPr>
              <a:t>NA</a:t>
            </a:r>
            <a:r>
              <a:rPr lang="zh-CN" altLang="en-US" b="0" i="0" dirty="0">
                <a:solidFill>
                  <a:srgbClr val="4D4D4D"/>
                </a:solidFill>
                <a:effectLst/>
                <a:latin typeface="Microsoft YaHei" panose="020B0503020204020204" pitchFamily="34" charset="-122"/>
                <a:ea typeface="Microsoft YaHei" panose="020B0503020204020204" pitchFamily="34" charset="-122"/>
              </a:rPr>
              <a:t>类别，划分为</a:t>
            </a:r>
            <a:r>
              <a:rPr lang="en-US" altLang="zh-CN" b="0" i="0" dirty="0" err="1">
                <a:solidFill>
                  <a:srgbClr val="4D4D4D"/>
                </a:solidFill>
                <a:effectLst/>
                <a:latin typeface="Microsoft YaHei" panose="020B0503020204020204" pitchFamily="34" charset="-122"/>
                <a:ea typeface="Microsoft YaHei" panose="020B0503020204020204" pitchFamily="34" charset="-122"/>
              </a:rPr>
              <a:t>Dpos</a:t>
            </a:r>
            <a:r>
              <a:rPr lang="zh-CN" altLang="en-US" b="0" i="0" dirty="0">
                <a:solidFill>
                  <a:srgbClr val="4D4D4D"/>
                </a:solidFill>
                <a:effectLst/>
                <a:latin typeface="Microsoft YaHei" panose="020B0503020204020204" pitchFamily="34" charset="-122"/>
                <a:ea typeface="Microsoft YaHei" panose="020B0503020204020204" pitchFamily="34" charset="-122"/>
              </a:rPr>
              <a:t>和</a:t>
            </a:r>
            <a:r>
              <a:rPr lang="en-US" altLang="zh-CN" b="0" i="0" dirty="0" err="1">
                <a:solidFill>
                  <a:srgbClr val="4D4D4D"/>
                </a:solidFill>
                <a:effectLst/>
                <a:latin typeface="Microsoft YaHei" panose="020B0503020204020204" pitchFamily="34" charset="-122"/>
                <a:ea typeface="Microsoft YaHei" panose="020B0503020204020204" pitchFamily="34" charset="-122"/>
              </a:rPr>
              <a:t>Dna</a:t>
            </a:r>
            <a:r>
              <a:rPr lang="zh-CN" altLang="en-US" b="0" i="0" dirty="0">
                <a:solidFill>
                  <a:srgbClr val="4D4D4D"/>
                </a:solidFill>
                <a:effectLst/>
                <a:latin typeface="Microsoft YaHei" panose="020B0503020204020204" pitchFamily="34" charset="-122"/>
                <a:ea typeface="Microsoft YaHei" panose="020B0503020204020204" pitchFamily="34" charset="-122"/>
              </a:rPr>
              <a:t>。实例辨别器，通过强化学习，从嘈杂的远程监督数据集中，试探性地识别</a:t>
            </a:r>
            <a:r>
              <a:rPr lang="en-US" altLang="zh-CN" b="0" i="0" dirty="0">
                <a:solidFill>
                  <a:srgbClr val="4D4D4D"/>
                </a:solidFill>
                <a:effectLst/>
                <a:latin typeface="Microsoft YaHei" panose="020B0503020204020204" pitchFamily="34" charset="-122"/>
                <a:ea typeface="Microsoft YaHei" panose="020B0503020204020204" pitchFamily="34" charset="-122"/>
              </a:rPr>
              <a:t>FP</a:t>
            </a:r>
            <a:r>
              <a:rPr lang="zh-CN" altLang="en-US" b="0" i="0" dirty="0">
                <a:solidFill>
                  <a:srgbClr val="4D4D4D"/>
                </a:solidFill>
                <a:effectLst/>
                <a:latin typeface="Microsoft YaHei" panose="020B0503020204020204" pitchFamily="34" charset="-122"/>
                <a:ea typeface="Microsoft YaHei" panose="020B0503020204020204" pitchFamily="34" charset="-122"/>
              </a:rPr>
              <a:t>和</a:t>
            </a:r>
            <a:r>
              <a:rPr lang="en-US" altLang="zh-CN" b="0" i="0" dirty="0">
                <a:solidFill>
                  <a:srgbClr val="4D4D4D"/>
                </a:solidFill>
                <a:effectLst/>
                <a:latin typeface="Microsoft YaHei" panose="020B0503020204020204" pitchFamily="34" charset="-122"/>
                <a:ea typeface="Microsoft YaHei" panose="020B0503020204020204" pitchFamily="34" charset="-122"/>
              </a:rPr>
              <a:t>FN</a:t>
            </a:r>
            <a:r>
              <a:rPr lang="zh-CN" altLang="en-US" b="0" i="0" dirty="0">
                <a:solidFill>
                  <a:srgbClr val="4D4D4D"/>
                </a:solidFill>
                <a:effectLst/>
                <a:latin typeface="Microsoft YaHei" panose="020B0503020204020204" pitchFamily="34" charset="-122"/>
                <a:ea typeface="Microsoft YaHei" panose="020B0503020204020204" pitchFamily="34" charset="-122"/>
              </a:rPr>
              <a:t>实例。 辨别器发现的正确标记的实例将拆分为标记的数据，而错误标记的实例将拆分为未标记的数据。将整个嘈杂的数据集划分后，利用上述方法训练了具有半监督学习能力的鲁棒分类器（</a:t>
            </a:r>
            <a:r>
              <a:rPr lang="en-US" altLang="zh-CN" b="0" i="0" dirty="0" err="1">
                <a:solidFill>
                  <a:srgbClr val="4D4D4D"/>
                </a:solidFill>
                <a:effectLst/>
                <a:latin typeface="Microsoft YaHei" panose="020B0503020204020204" pitchFamily="34" charset="-122"/>
                <a:ea typeface="Microsoft YaHei" panose="020B0503020204020204" pitchFamily="34" charset="-122"/>
              </a:rPr>
              <a:t>SemVAE</a:t>
            </a:r>
            <a:r>
              <a:rPr lang="zh-CN" altLang="en-US" b="0" i="0" dirty="0">
                <a:solidFill>
                  <a:srgbClr val="4D4D4D"/>
                </a:solidFill>
                <a:effectLst/>
                <a:latin typeface="Microsoft YaHei" panose="020B0503020204020204" pitchFamily="34" charset="-122"/>
                <a:ea typeface="Microsoft YaHei" panose="020B0503020204020204" pitchFamily="34" charset="-122"/>
              </a:rPr>
              <a:t>），利用标记数据和未标记数据进行学习。  同时，关系分类器为实例鉴别器提供奖励以更新其策略功能的参数。</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18</a:t>
            </a:fld>
            <a:endParaRPr lang="zh-CN" altLang="en-US"/>
          </a:p>
        </p:txBody>
      </p:sp>
    </p:spTree>
    <p:extLst>
      <p:ext uri="{BB962C8B-B14F-4D97-AF65-F5344CB8AC3E}">
        <p14:creationId xmlns:p14="http://schemas.microsoft.com/office/powerpoint/2010/main" val="280848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将识别不正确标注的样本当做一个强化学习问题。样例辨别器作为一个</a:t>
            </a:r>
            <a:r>
              <a:rPr lang="en-US" altLang="zh-CN" dirty="0"/>
              <a:t>agent</a:t>
            </a:r>
            <a:r>
              <a:rPr lang="zh-CN" altLang="en-US" dirty="0"/>
              <a:t>，和包含嘈杂数据集和关系分类器的环境互动。这个</a:t>
            </a:r>
            <a:r>
              <a:rPr lang="en-US" altLang="zh-CN" dirty="0"/>
              <a:t>agent</a:t>
            </a:r>
            <a:r>
              <a:rPr lang="zh-CN" altLang="en-US" dirty="0"/>
              <a:t>用一个</a:t>
            </a:r>
            <a:r>
              <a:rPr lang="en-US" altLang="zh-CN" dirty="0"/>
              <a:t>policy</a:t>
            </a:r>
            <a:r>
              <a:rPr lang="zh-CN" altLang="en-US" dirty="0"/>
              <a:t>网络进行参数化，给每个</a:t>
            </a:r>
            <a:r>
              <a:rPr lang="en-US" altLang="zh-CN" dirty="0"/>
              <a:t>state</a:t>
            </a:r>
            <a:r>
              <a:rPr lang="zh-CN" altLang="en-US" dirty="0"/>
              <a:t>的</a:t>
            </a:r>
            <a:r>
              <a:rPr lang="en-US" altLang="zh-CN" dirty="0"/>
              <a:t>action</a:t>
            </a:r>
            <a:r>
              <a:rPr lang="zh-CN" altLang="en-US" dirty="0"/>
              <a:t>进行一个概率分布估计，同时接受来自关系分类器的</a:t>
            </a:r>
            <a:r>
              <a:rPr lang="en-US" altLang="zh-CN" dirty="0"/>
              <a:t>reward</a:t>
            </a:r>
            <a:r>
              <a:rPr lang="zh-CN" altLang="en-US" dirty="0"/>
              <a:t>更新参数。</a:t>
            </a:r>
            <a:r>
              <a:rPr lang="en-US" altLang="zh-CN" dirty="0"/>
              <a:t>NA</a:t>
            </a:r>
            <a:r>
              <a:rPr lang="zh-CN" altLang="en-US" dirty="0"/>
              <a:t>代表两个实体间不包含关系，或者不关心这个关系。</a:t>
            </a:r>
            <a:r>
              <a:rPr lang="en-US" altLang="zh-CN" dirty="0"/>
              <a:t>NA</a:t>
            </a:r>
            <a:r>
              <a:rPr lang="zh-CN" altLang="en-US" dirty="0"/>
              <a:t>是非常的模糊，因为样例之间没有统一的模式。因此，不能决定哪个句子属于</a:t>
            </a:r>
            <a:r>
              <a:rPr lang="en-US" altLang="zh-CN" dirty="0"/>
              <a:t>NA</a:t>
            </a:r>
            <a:r>
              <a:rPr lang="zh-CN" altLang="en-US" dirty="0"/>
              <a:t>，仅仅因为它不表达任何其他的正例关系。基于这样的考虑，采用了两个</a:t>
            </a:r>
            <a:r>
              <a:rPr lang="en-US" altLang="zh-CN" dirty="0"/>
              <a:t>agent</a:t>
            </a:r>
            <a:r>
              <a:rPr lang="zh-CN" altLang="en-US" dirty="0"/>
              <a:t>（</a:t>
            </a:r>
            <a:r>
              <a:rPr lang="en-US" altLang="zh-CN" dirty="0" err="1"/>
              <a:t>PosAgent</a:t>
            </a:r>
            <a:r>
              <a:rPr lang="zh-CN" altLang="en-US" dirty="0"/>
              <a:t>和</a:t>
            </a:r>
            <a:r>
              <a:rPr lang="en-US" altLang="zh-CN" dirty="0" err="1"/>
              <a:t>NegAgent</a:t>
            </a:r>
            <a:r>
              <a:rPr lang="zh-CN" altLang="en-US" dirty="0"/>
              <a:t>），分别识别</a:t>
            </a:r>
            <a:r>
              <a:rPr lang="en-US" altLang="zh-CN" dirty="0"/>
              <a:t>FP</a:t>
            </a:r>
            <a:r>
              <a:rPr lang="zh-CN" altLang="en-US" dirty="0"/>
              <a:t>和</a:t>
            </a:r>
            <a:r>
              <a:rPr lang="en-US" altLang="zh-CN" dirty="0"/>
              <a:t>FN</a:t>
            </a:r>
            <a:r>
              <a:rPr lang="zh-CN" altLang="en-US" dirty="0"/>
              <a:t>样本。</a:t>
            </a:r>
          </a:p>
          <a:p>
            <a:r>
              <a:rPr lang="en-US" altLang="zh-CN" dirty="0"/>
              <a:t>State </a:t>
            </a:r>
            <a:r>
              <a:rPr lang="zh-CN" altLang="en-US" dirty="0"/>
              <a:t>包括当前句子的语义和句法信息，以及通过远程监督标注的关系标签。使用</a:t>
            </a:r>
            <a:r>
              <a:rPr lang="en-US" altLang="zh-CN" dirty="0"/>
              <a:t>PCNN</a:t>
            </a:r>
            <a:r>
              <a:rPr lang="zh-CN" altLang="en-US" dirty="0"/>
              <a:t>将每个句子转化成实值向量，建立一个关系表示的矩阵来代表每个关系类别。当判断当前句子是否被正确标注时，应该根据句子和关系之间的语义相似，在早期的</a:t>
            </a:r>
            <a:r>
              <a:rPr lang="en-US" altLang="zh-CN" dirty="0"/>
              <a:t>states</a:t>
            </a:r>
            <a:r>
              <a:rPr lang="zh-CN" altLang="en-US" dirty="0"/>
              <a:t>时，只考虑了当前的句子。对</a:t>
            </a:r>
            <a:r>
              <a:rPr lang="en-US" altLang="zh-CN" dirty="0" err="1"/>
              <a:t>PosAgent</a:t>
            </a:r>
            <a:r>
              <a:rPr lang="zh-CN" altLang="en-US" dirty="0"/>
              <a:t>，</a:t>
            </a:r>
            <a:r>
              <a:rPr lang="en-US" altLang="zh-CN" dirty="0"/>
              <a:t>state </a:t>
            </a:r>
            <a:r>
              <a:rPr lang="en-US" altLang="zh-CN" dirty="0" err="1"/>
              <a:t>Sp</a:t>
            </a:r>
            <a:r>
              <a:rPr lang="en-US" altLang="zh-CN" dirty="0"/>
              <a:t> </a:t>
            </a:r>
            <a:r>
              <a:rPr lang="zh-CN" altLang="en-US" dirty="0"/>
              <a:t>是当前句子向量和对应关系的拼接。对</a:t>
            </a:r>
            <a:r>
              <a:rPr lang="en-US" altLang="zh-CN" dirty="0" err="1"/>
              <a:t>NegAgent</a:t>
            </a:r>
            <a:r>
              <a:rPr lang="zh-CN" altLang="en-US" dirty="0"/>
              <a:t>，</a:t>
            </a:r>
            <a:r>
              <a:rPr lang="en-US" altLang="zh-CN" dirty="0"/>
              <a:t>state Sn</a:t>
            </a:r>
            <a:r>
              <a:rPr lang="zh-CN" altLang="en-US" dirty="0"/>
              <a:t>是根据当前句子向量的关系分数向量。</a:t>
            </a:r>
          </a:p>
          <a:p>
            <a:r>
              <a:rPr lang="zh-CN" altLang="en-US" dirty="0"/>
              <a:t>                       </a:t>
            </a:r>
          </a:p>
          <a:p>
            <a:r>
              <a:rPr lang="en-US" altLang="zh-CN" dirty="0"/>
              <a:t>Action </a:t>
            </a:r>
            <a:r>
              <a:rPr lang="zh-CN" altLang="en-US" dirty="0"/>
              <a:t>判断当前句子是否被错误标注，</a:t>
            </a:r>
            <a:r>
              <a:rPr lang="en-US" altLang="zh-CN" dirty="0"/>
              <a:t>0</a:t>
            </a:r>
            <a:r>
              <a:rPr lang="zh-CN" altLang="en-US" dirty="0"/>
              <a:t>代表被错误标注，</a:t>
            </a:r>
            <a:r>
              <a:rPr lang="en-US" altLang="zh-CN" dirty="0"/>
              <a:t>1</a:t>
            </a:r>
            <a:r>
              <a:rPr lang="zh-CN" altLang="en-US" dirty="0"/>
              <a:t>代表被正确标注。</a:t>
            </a:r>
          </a:p>
          <a:p>
            <a:r>
              <a:rPr lang="en-US" altLang="zh-CN" dirty="0"/>
              <a:t>Reward </a:t>
            </a:r>
            <a:r>
              <a:rPr lang="zh-CN" altLang="en-US" dirty="0"/>
              <a:t>当</a:t>
            </a:r>
            <a:r>
              <a:rPr lang="en-US" altLang="zh-CN" dirty="0"/>
              <a:t>agent</a:t>
            </a:r>
            <a:r>
              <a:rPr lang="zh-CN" altLang="en-US" dirty="0"/>
              <a:t>做了正确的</a:t>
            </a:r>
            <a:r>
              <a:rPr lang="en-US" altLang="zh-CN" dirty="0"/>
              <a:t>actions</a:t>
            </a:r>
            <a:r>
              <a:rPr lang="zh-CN" altLang="en-US" dirty="0"/>
              <a:t>时，标注数据的平均可能性会比未标注数据的可能性大。因此将两者可能性的差异作为</a:t>
            </a:r>
            <a:r>
              <a:rPr lang="en-US" altLang="zh-CN" dirty="0"/>
              <a:t>reward</a:t>
            </a:r>
            <a:r>
              <a:rPr lang="zh-CN" altLang="en-US" dirty="0"/>
              <a:t>来评估</a:t>
            </a:r>
            <a:r>
              <a:rPr lang="en-US" altLang="zh-CN" dirty="0"/>
              <a:t>policy</a:t>
            </a:r>
            <a:r>
              <a:rPr lang="zh-CN" altLang="en-US" dirty="0"/>
              <a:t>的表现，公式如图所示。</a:t>
            </a:r>
            <a:r>
              <a:rPr lang="en-US" altLang="zh-CN" dirty="0"/>
              <a:t>L</a:t>
            </a:r>
            <a:r>
              <a:rPr lang="zh-CN" altLang="en-US" dirty="0"/>
              <a:t>代表标注数据的子集，</a:t>
            </a:r>
            <a:r>
              <a:rPr lang="en-US" altLang="zh-CN" dirty="0"/>
              <a:t>U</a:t>
            </a:r>
            <a:r>
              <a:rPr lang="zh-CN" altLang="en-US" dirty="0"/>
              <a:t>代表未标注数据的子集。</a:t>
            </a:r>
          </a:p>
          <a:p>
            <a:r>
              <a:rPr lang="zh-CN" altLang="en-US" dirty="0"/>
              <a:t>                                </a:t>
            </a:r>
          </a:p>
          <a:p>
            <a:r>
              <a:rPr lang="en-US" altLang="zh-CN" dirty="0"/>
              <a:t>agent</a:t>
            </a:r>
            <a:r>
              <a:rPr lang="zh-CN" altLang="en-US" dirty="0"/>
              <a:t>的目标在于最大化所有</a:t>
            </a:r>
            <a:r>
              <a:rPr lang="en-US" altLang="zh-CN" dirty="0"/>
              <a:t>actions</a:t>
            </a:r>
            <a:r>
              <a:rPr lang="zh-CN" altLang="en-US" dirty="0"/>
              <a:t>取样自概率分布的平均</a:t>
            </a:r>
            <a:r>
              <a:rPr lang="en-US" altLang="zh-CN" dirty="0"/>
              <a:t>reward</a:t>
            </a:r>
            <a:r>
              <a:rPr lang="zh-CN" altLang="en-US" dirty="0"/>
              <a:t>，使用</a:t>
            </a:r>
            <a:r>
              <a:rPr lang="en-US" altLang="zh-CN" dirty="0"/>
              <a:t>policy gradient</a:t>
            </a:r>
            <a:r>
              <a:rPr lang="zh-CN" altLang="en-US" dirty="0"/>
              <a:t>策略来计算梯度，并更新</a:t>
            </a:r>
            <a:r>
              <a:rPr lang="en-US" altLang="zh-CN" dirty="0"/>
              <a:t>agent</a:t>
            </a:r>
            <a:r>
              <a:rPr lang="zh-CN" altLang="en-US" dirty="0"/>
              <a:t>参数</a:t>
            </a:r>
            <a:r>
              <a:rPr lang="en-US" altLang="zh-CN" dirty="0"/>
              <a:t>θ</a:t>
            </a:r>
            <a:r>
              <a:rPr lang="zh-CN" altLang="en-US" dirty="0"/>
              <a:t>。</a:t>
            </a:r>
          </a:p>
          <a:p>
            <a:r>
              <a:rPr lang="zh-CN" altLang="en-US" dirty="0"/>
              <a:t>                                </a:t>
            </a:r>
          </a:p>
          <a:p>
            <a:r>
              <a:rPr lang="zh-CN" altLang="en-US" dirty="0"/>
              <a:t>先让分类器在整个数据集上通过监督学习进行预训练，直到大致收敛。然后再通过接受从与训练过的分类器得到的</a:t>
            </a:r>
            <a:r>
              <a:rPr lang="en-US" altLang="zh-CN" dirty="0"/>
              <a:t>reward</a:t>
            </a:r>
            <a:r>
              <a:rPr lang="zh-CN" altLang="en-US" dirty="0"/>
              <a:t>，预训练</a:t>
            </a:r>
            <a:r>
              <a:rPr lang="en-US" altLang="zh-CN" dirty="0"/>
              <a:t>policy</a:t>
            </a:r>
            <a:r>
              <a:rPr lang="zh-CN" altLang="en-US" dirty="0"/>
              <a:t>网络，此时分类器的参数被冻结着。这个预训练策略非常有效。</a:t>
            </a: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19</a:t>
            </a:fld>
            <a:endParaRPr lang="zh-CN" altLang="en-US"/>
          </a:p>
        </p:txBody>
      </p:sp>
    </p:spTree>
    <p:extLst>
      <p:ext uri="{BB962C8B-B14F-4D97-AF65-F5344CB8AC3E}">
        <p14:creationId xmlns:p14="http://schemas.microsoft.com/office/powerpoint/2010/main" val="398729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每个词语表示由词向量和位置向量拼接组成，之后卷积层使用窗口尺寸为 </a:t>
            </a:r>
            <a:r>
              <a:rPr lang="en-US" altLang="zh-CN" b="0" i="0" dirty="0">
                <a:solidFill>
                  <a:srgbClr val="4D4D4D"/>
                </a:solidFill>
                <a:effectLst/>
                <a:latin typeface="Microsoft YaHei" panose="020B0503020204020204" pitchFamily="34" charset="-122"/>
                <a:ea typeface="Microsoft YaHei" panose="020B0503020204020204" pitchFamily="34" charset="-122"/>
              </a:rPr>
              <a:t>l </a:t>
            </a:r>
            <a:r>
              <a:rPr lang="zh-CN" altLang="en-US" b="0" i="0" dirty="0">
                <a:solidFill>
                  <a:srgbClr val="4D4D4D"/>
                </a:solidFill>
                <a:effectLst/>
                <a:latin typeface="Microsoft YaHei" panose="020B0503020204020204" pitchFamily="34" charset="-122"/>
                <a:ea typeface="Microsoft YaHei" panose="020B0503020204020204" pitchFamily="34" charset="-122"/>
              </a:rPr>
              <a:t>的内核对输入序列</a:t>
            </a:r>
            <a:r>
              <a:rPr lang="en-US" altLang="zh-CN" b="0" i="0" dirty="0">
                <a:solidFill>
                  <a:srgbClr val="4D4D4D"/>
                </a:solidFill>
                <a:effectLst/>
                <a:latin typeface="Microsoft YaHei" panose="020B0503020204020204" pitchFamily="34" charset="-122"/>
                <a:ea typeface="Microsoft YaHei" panose="020B0503020204020204" pitchFamily="34" charset="-122"/>
              </a:rPr>
              <a:t>j</a:t>
            </a:r>
            <a:r>
              <a:rPr lang="zh-CN" altLang="en-US" b="0" i="0" dirty="0">
                <a:solidFill>
                  <a:srgbClr val="4D4D4D"/>
                </a:solidFill>
                <a:effectLst/>
                <a:latin typeface="Microsoft YaHei" panose="020B0503020204020204" pitchFamily="34" charset="-122"/>
                <a:ea typeface="Microsoft YaHei" panose="020B0503020204020204" pitchFamily="34" charset="-122"/>
              </a:rPr>
              <a:t>能够计算，输出隐藏向量 </a:t>
            </a:r>
            <a:r>
              <a:rPr lang="en-US" altLang="zh-CN" b="0" i="0" dirty="0">
                <a:solidFill>
                  <a:srgbClr val="4D4D4D"/>
                </a:solidFill>
                <a:effectLst/>
                <a:latin typeface="Microsoft YaHei" panose="020B0503020204020204" pitchFamily="34" charset="-122"/>
                <a:ea typeface="Microsoft YaHei" panose="020B0503020204020204" pitchFamily="34" charset="-122"/>
              </a:rPr>
              <a:t>h </a:t>
            </a:r>
            <a:r>
              <a:rPr lang="zh-CN" altLang="en-US" b="0" i="0" dirty="0">
                <a:solidFill>
                  <a:srgbClr val="4D4D4D"/>
                </a:solidFill>
                <a:effectLst/>
                <a:latin typeface="Microsoft YaHei" panose="020B0503020204020204" pitchFamily="34" charset="-122"/>
                <a:ea typeface="Microsoft YaHei" panose="020B0503020204020204" pitchFamily="34" charset="-122"/>
              </a:rPr>
              <a:t>。然后是采用</a:t>
            </a:r>
            <a:r>
              <a:rPr lang="en-US" altLang="zh-CN" b="0" i="0" dirty="0">
                <a:solidFill>
                  <a:srgbClr val="4D4D4D"/>
                </a:solidFill>
                <a:effectLst/>
                <a:latin typeface="Microsoft YaHei" panose="020B0503020204020204" pitchFamily="34" charset="-122"/>
                <a:ea typeface="Microsoft YaHei" panose="020B0503020204020204" pitchFamily="34" charset="-122"/>
              </a:rPr>
              <a:t>piecewise max-pooling</a:t>
            </a:r>
            <a:r>
              <a:rPr lang="zh-CN" altLang="en-US" b="0" i="0" dirty="0">
                <a:solidFill>
                  <a:srgbClr val="4D4D4D"/>
                </a:solidFill>
                <a:effectLst/>
                <a:latin typeface="Microsoft YaHei" panose="020B0503020204020204" pitchFamily="34" charset="-122"/>
                <a:ea typeface="Microsoft YaHei" panose="020B0503020204020204" pitchFamily="34" charset="-122"/>
              </a:rPr>
              <a:t>机制，将隐藏向量根据头实体和尾实体的位置分为三部分，对每个部分依次进行最大池化，通过拼接池化后的三部分，得到最终的向量</a:t>
            </a:r>
            <a:r>
              <a:rPr lang="en-US" altLang="zh-CN" b="0" i="0" dirty="0">
                <a:solidFill>
                  <a:srgbClr val="4D4D4D"/>
                </a:solidFill>
                <a:effectLst/>
                <a:latin typeface="Microsoft YaHei" panose="020B0503020204020204" pitchFamily="34" charset="-122"/>
                <a:ea typeface="Microsoft YaHei" panose="020B0503020204020204" pitchFamily="34" charset="-122"/>
              </a:rPr>
              <a:t>x</a:t>
            </a:r>
            <a:r>
              <a:rPr lang="zh-CN" altLang="en-US" b="0" i="0" dirty="0">
                <a:solidFill>
                  <a:srgbClr val="4D4D4D"/>
                </a:solidFill>
                <a:effectLst/>
                <a:latin typeface="Microsoft YaHei" panose="020B0503020204020204" pitchFamily="34" charset="-122"/>
                <a:ea typeface="Microsoft YaHei" panose="020B0503020204020204" pitchFamily="34" charset="-122"/>
              </a:rPr>
              <a:t>。最终通过</a:t>
            </a:r>
            <a:r>
              <a:rPr lang="en-US" altLang="zh-CN" b="0" i="0" dirty="0">
                <a:solidFill>
                  <a:srgbClr val="4D4D4D"/>
                </a:solidFill>
                <a:effectLst/>
                <a:latin typeface="Microsoft YaHei" panose="020B0503020204020204" pitchFamily="34" charset="-122"/>
                <a:ea typeface="Microsoft YaHei" panose="020B0503020204020204" pitchFamily="34" charset="-122"/>
              </a:rPr>
              <a:t>x</a:t>
            </a:r>
            <a:r>
              <a:rPr lang="zh-CN" altLang="en-US" b="0" i="0" dirty="0">
                <a:solidFill>
                  <a:srgbClr val="4D4D4D"/>
                </a:solidFill>
                <a:effectLst/>
                <a:latin typeface="Microsoft YaHei" panose="020B0503020204020204" pitchFamily="34" charset="-122"/>
                <a:ea typeface="Microsoft YaHei" panose="020B0503020204020204" pitchFamily="34" charset="-122"/>
              </a:rPr>
              <a:t>预测</a:t>
            </a:r>
            <a:r>
              <a:rPr lang="en-US" altLang="zh-CN" b="0" i="0" dirty="0">
                <a:solidFill>
                  <a:srgbClr val="4D4D4D"/>
                </a:solidFill>
                <a:effectLst/>
                <a:latin typeface="Microsoft YaHei" panose="020B0503020204020204" pitchFamily="34" charset="-122"/>
                <a:ea typeface="Microsoft YaHei" panose="020B0503020204020204" pitchFamily="34" charset="-122"/>
              </a:rPr>
              <a:t>y</a:t>
            </a:r>
            <a:r>
              <a:rPr lang="zh-CN" altLang="en-US" b="0" i="0" dirty="0">
                <a:solidFill>
                  <a:srgbClr val="4D4D4D"/>
                </a:solidFill>
                <a:effectLst/>
                <a:latin typeface="Microsoft YaHei" panose="020B0503020204020204" pitchFamily="34" charset="-122"/>
                <a:ea typeface="Microsoft YaHei" panose="020B0503020204020204" pitchFamily="34" charset="-122"/>
              </a:rPr>
              <a:t>。</a:t>
            </a:r>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endParaRPr lang="en-US" altLang="zh-CN" dirty="0"/>
          </a:p>
          <a:p>
            <a:r>
              <a:rPr lang="en-US" altLang="zh-CN" dirty="0" err="1"/>
              <a:t>SemiVAE</a:t>
            </a:r>
            <a:r>
              <a:rPr lang="zh-CN" altLang="en-US" dirty="0"/>
              <a:t>是基于变分推断的半监督学习方法。这个推断模型由三部分组成：编码器编码数据</a:t>
            </a:r>
            <a:r>
              <a:rPr lang="en-US" altLang="zh-CN" dirty="0"/>
              <a:t>x</a:t>
            </a:r>
            <a:r>
              <a:rPr lang="zh-CN" altLang="en-US" dirty="0"/>
              <a:t>和标签</a:t>
            </a:r>
            <a:r>
              <a:rPr lang="en-US" altLang="zh-CN" dirty="0"/>
              <a:t>y</a:t>
            </a:r>
            <a:r>
              <a:rPr lang="zh-CN" altLang="en-US" dirty="0"/>
              <a:t>成潜在变量</a:t>
            </a:r>
            <a:r>
              <a:rPr lang="en-US" altLang="zh-CN" dirty="0"/>
              <a:t>z</a:t>
            </a:r>
            <a:r>
              <a:rPr lang="zh-CN" altLang="en-US" dirty="0"/>
              <a:t>，解码器估计给定</a:t>
            </a:r>
            <a:r>
              <a:rPr lang="en-US" altLang="zh-CN" dirty="0"/>
              <a:t>z</a:t>
            </a:r>
            <a:r>
              <a:rPr lang="zh-CN" altLang="en-US" dirty="0"/>
              <a:t>和</a:t>
            </a:r>
            <a:r>
              <a:rPr lang="en-US" altLang="zh-CN" dirty="0"/>
              <a:t>y</a:t>
            </a:r>
            <a:r>
              <a:rPr lang="zh-CN" altLang="en-US" dirty="0"/>
              <a:t>生成</a:t>
            </a:r>
            <a:r>
              <a:rPr lang="en-US" altLang="zh-CN" dirty="0"/>
              <a:t>x</a:t>
            </a:r>
            <a:r>
              <a:rPr lang="zh-CN" altLang="en-US" dirty="0"/>
              <a:t>的概率，分类器预测</a:t>
            </a:r>
            <a:r>
              <a:rPr lang="en-US" altLang="zh-CN" dirty="0"/>
              <a:t>x</a:t>
            </a:r>
            <a:r>
              <a:rPr lang="zh-CN" altLang="en-US" dirty="0"/>
              <a:t>的对应标签</a:t>
            </a:r>
            <a:r>
              <a:rPr lang="en-US" altLang="zh-CN" dirty="0"/>
              <a:t>y</a:t>
            </a:r>
            <a:r>
              <a:rPr lang="zh-CN" altLang="en-US" dirty="0"/>
              <a:t>。建模</a:t>
            </a:r>
            <a:r>
              <a:rPr lang="en-US" altLang="zh-CN" dirty="0"/>
              <a:t>encoder</a:t>
            </a:r>
            <a:r>
              <a:rPr lang="zh-CN" altLang="en-US" dirty="0"/>
              <a:t>和</a:t>
            </a:r>
            <a:r>
              <a:rPr lang="en-US" altLang="zh-CN" dirty="0"/>
              <a:t>decoder</a:t>
            </a:r>
            <a:r>
              <a:rPr lang="zh-CN" altLang="en-US" dirty="0"/>
              <a:t>都是用的</a:t>
            </a:r>
            <a:r>
              <a:rPr lang="en-US" altLang="zh-CN" dirty="0"/>
              <a:t>MLP</a:t>
            </a:r>
            <a:r>
              <a:rPr lang="zh-CN" altLang="en-US" dirty="0"/>
              <a:t>（多层感知机）。</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20</a:t>
            </a:fld>
            <a:endParaRPr lang="zh-CN" altLang="en-US"/>
          </a:p>
        </p:txBody>
      </p:sp>
    </p:spTree>
    <p:extLst>
      <p:ext uri="{BB962C8B-B14F-4D97-AF65-F5344CB8AC3E}">
        <p14:creationId xmlns:p14="http://schemas.microsoft.com/office/powerpoint/2010/main" val="313632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将提出的模型与</a:t>
            </a:r>
            <a:r>
              <a:rPr lang="en-US" altLang="zh-CN" dirty="0"/>
              <a:t>baseline</a:t>
            </a:r>
            <a:r>
              <a:rPr lang="zh-CN" altLang="en-US" dirty="0"/>
              <a:t>相比较，人工特征方法普遍表现不好，可能是错误传播的问题。</a:t>
            </a:r>
            <a:r>
              <a:rPr lang="en-US" altLang="zh-CN" dirty="0"/>
              <a:t>PCNN+ONE</a:t>
            </a:r>
            <a:r>
              <a:rPr lang="zh-CN" altLang="en-US" dirty="0"/>
              <a:t>、</a:t>
            </a:r>
            <a:r>
              <a:rPr lang="en-US" altLang="zh-CN" dirty="0"/>
              <a:t>PCNN+ATT</a:t>
            </a:r>
            <a:r>
              <a:rPr lang="zh-CN" altLang="en-US" dirty="0"/>
              <a:t>提升了性能。使用</a:t>
            </a:r>
            <a:r>
              <a:rPr lang="en-US" altLang="zh-CN" dirty="0"/>
              <a:t>soft labels</a:t>
            </a:r>
            <a:r>
              <a:rPr lang="zh-CN" altLang="en-US" dirty="0"/>
              <a:t>的</a:t>
            </a:r>
            <a:r>
              <a:rPr lang="en-US" altLang="zh-CN" dirty="0"/>
              <a:t>PCNN+ONE</a:t>
            </a:r>
            <a:r>
              <a:rPr lang="zh-CN" altLang="en-US" dirty="0"/>
              <a:t>、</a:t>
            </a:r>
            <a:r>
              <a:rPr lang="en-US" altLang="zh-CN" dirty="0"/>
              <a:t>PCNN+ATT</a:t>
            </a:r>
            <a:r>
              <a:rPr lang="zh-CN" altLang="en-US" dirty="0"/>
              <a:t>，说明纠正嘈杂标签是有帮助的。</a:t>
            </a:r>
            <a:r>
              <a:rPr lang="en-US" altLang="zh-CN" dirty="0"/>
              <a:t>PCNN+HATT</a:t>
            </a:r>
            <a:r>
              <a:rPr lang="zh-CN" altLang="en-US" dirty="0"/>
              <a:t>进一步提升了信息，说明对注意力机制的改善是起效的。</a:t>
            </a:r>
            <a:r>
              <a:rPr lang="en-US" altLang="zh-CN" dirty="0"/>
              <a:t>RCEND</a:t>
            </a:r>
            <a:r>
              <a:rPr lang="zh-CN" altLang="en-US" dirty="0"/>
              <a:t>在整个召回率取值范围内，均拥有最高的精确率。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Microsoft YaHei" panose="020B0503020204020204" pitchFamily="34" charset="-122"/>
                <a:ea typeface="Microsoft YaHei" panose="020B0503020204020204" pitchFamily="34" charset="-122"/>
              </a:rPr>
              <a:t>除了和</a:t>
            </a:r>
            <a:r>
              <a:rPr lang="en-US" altLang="zh-CN" b="0" i="0" dirty="0">
                <a:solidFill>
                  <a:srgbClr val="333333"/>
                </a:solidFill>
                <a:effectLst/>
                <a:latin typeface="Microsoft YaHei" panose="020B0503020204020204" pitchFamily="34" charset="-122"/>
                <a:ea typeface="Microsoft YaHei" panose="020B0503020204020204" pitchFamily="34" charset="-122"/>
              </a:rPr>
              <a:t>baseline</a:t>
            </a:r>
            <a:r>
              <a:rPr lang="zh-CN" altLang="en-US" b="0" i="0" dirty="0">
                <a:solidFill>
                  <a:srgbClr val="333333"/>
                </a:solidFill>
                <a:effectLst/>
                <a:latin typeface="Microsoft YaHei" panose="020B0503020204020204" pitchFamily="34" charset="-122"/>
                <a:ea typeface="Microsoft YaHei" panose="020B0503020204020204" pitchFamily="34" charset="-122"/>
              </a:rPr>
              <a:t>比较外，本文还涉及了两个实验，比较利用和不利用未标注数据的模型表现，比较只识别假负例和假正例的影响。</a:t>
            </a:r>
            <a:r>
              <a:rPr lang="en-US" altLang="zh-CN" b="0" i="0" dirty="0">
                <a:solidFill>
                  <a:srgbClr val="333333"/>
                </a:solidFill>
                <a:effectLst/>
                <a:latin typeface="Microsoft YaHei" panose="020B0503020204020204" pitchFamily="34" charset="-122"/>
                <a:ea typeface="Microsoft YaHei" panose="020B0503020204020204" pitchFamily="34" charset="-122"/>
              </a:rPr>
              <a:t>RCEND(P</a:t>
            </a:r>
            <a:r>
              <a:rPr lang="zh-CN" altLang="en-US" b="0" i="0" dirty="0">
                <a:solidFill>
                  <a:srgbClr val="333333"/>
                </a:solidFill>
                <a:effectLst/>
                <a:latin typeface="Microsoft YaHei" panose="020B0503020204020204" pitchFamily="34" charset="-122"/>
                <a:ea typeface="Microsoft YaHei" panose="020B0503020204020204" pitchFamily="34" charset="-122"/>
              </a:rPr>
              <a:t>）只通过</a:t>
            </a:r>
            <a:r>
              <a:rPr lang="en-US" altLang="zh-CN" b="0" i="0" dirty="0" err="1">
                <a:solidFill>
                  <a:srgbClr val="333333"/>
                </a:solidFill>
                <a:effectLst/>
                <a:latin typeface="Microsoft YaHei" panose="020B0503020204020204" pitchFamily="34" charset="-122"/>
                <a:ea typeface="Microsoft YaHei" panose="020B0503020204020204" pitchFamily="34" charset="-122"/>
              </a:rPr>
              <a:t>PosAgent</a:t>
            </a:r>
            <a:r>
              <a:rPr lang="zh-CN" altLang="en-US" b="0" i="0" dirty="0">
                <a:solidFill>
                  <a:srgbClr val="333333"/>
                </a:solidFill>
                <a:effectLst/>
                <a:latin typeface="Microsoft YaHei" panose="020B0503020204020204" pitchFamily="34" charset="-122"/>
                <a:ea typeface="Microsoft YaHei" panose="020B0503020204020204" pitchFamily="34" charset="-122"/>
              </a:rPr>
              <a:t>识别出假正例，</a:t>
            </a:r>
            <a:r>
              <a:rPr lang="en-US" altLang="zh-CN" b="0" i="0" dirty="0">
                <a:solidFill>
                  <a:srgbClr val="333333"/>
                </a:solidFill>
                <a:effectLst/>
                <a:latin typeface="Microsoft YaHei" panose="020B0503020204020204" pitchFamily="34" charset="-122"/>
                <a:ea typeface="Microsoft YaHei" panose="020B0503020204020204" pitchFamily="34" charset="-122"/>
              </a:rPr>
              <a:t>RCEND</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US" altLang="zh-CN" b="0" i="0" dirty="0">
                <a:solidFill>
                  <a:srgbClr val="333333"/>
                </a:solidFill>
                <a:effectLst/>
                <a:latin typeface="Microsoft YaHei" panose="020B0503020204020204" pitchFamily="34" charset="-122"/>
                <a:ea typeface="Microsoft YaHei" panose="020B0503020204020204" pitchFamily="34" charset="-122"/>
              </a:rPr>
              <a:t>N</a:t>
            </a:r>
            <a:r>
              <a:rPr lang="zh-CN" altLang="en-US" b="0" i="0" dirty="0">
                <a:solidFill>
                  <a:srgbClr val="333333"/>
                </a:solidFill>
                <a:effectLst/>
                <a:latin typeface="Microsoft YaHei" panose="020B0503020204020204" pitchFamily="34" charset="-122"/>
                <a:ea typeface="Microsoft YaHei" panose="020B0503020204020204" pitchFamily="34" charset="-122"/>
              </a:rPr>
              <a:t>）只通过</a:t>
            </a:r>
            <a:r>
              <a:rPr lang="en-US" altLang="zh-CN" b="0" i="0" dirty="0" err="1">
                <a:solidFill>
                  <a:srgbClr val="333333"/>
                </a:solidFill>
                <a:effectLst/>
                <a:latin typeface="Microsoft YaHei" panose="020B0503020204020204" pitchFamily="34" charset="-122"/>
                <a:ea typeface="Microsoft YaHei" panose="020B0503020204020204" pitchFamily="34" charset="-122"/>
              </a:rPr>
              <a:t>NegAgent</a:t>
            </a:r>
            <a:r>
              <a:rPr lang="zh-CN" altLang="en-US" b="0" i="0" dirty="0">
                <a:solidFill>
                  <a:srgbClr val="333333"/>
                </a:solidFill>
                <a:effectLst/>
                <a:latin typeface="Microsoft YaHei" panose="020B0503020204020204" pitchFamily="34" charset="-122"/>
                <a:ea typeface="Microsoft YaHei" panose="020B0503020204020204" pitchFamily="34" charset="-122"/>
              </a:rPr>
              <a:t>识别出假负例。</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Microsoft YaHei" panose="020B0503020204020204" pitchFamily="34" charset="-122"/>
                <a:ea typeface="Microsoft YaHei" panose="020B0503020204020204" pitchFamily="34" charset="-122"/>
              </a:rPr>
              <a:t>去掉噪音的方法比用</a:t>
            </a:r>
            <a:r>
              <a:rPr lang="en-US" altLang="zh-CN" b="0" i="0" dirty="0">
                <a:solidFill>
                  <a:srgbClr val="333333"/>
                </a:solidFill>
                <a:effectLst/>
                <a:latin typeface="Microsoft YaHei" panose="020B0503020204020204" pitchFamily="34" charset="-122"/>
                <a:ea typeface="Microsoft YaHei" panose="020B0503020204020204" pitchFamily="34" charset="-122"/>
              </a:rPr>
              <a:t>soft attention</a:t>
            </a:r>
            <a:r>
              <a:rPr lang="zh-CN" altLang="en-US" b="0" i="0" dirty="0">
                <a:solidFill>
                  <a:srgbClr val="333333"/>
                </a:solidFill>
                <a:effectLst/>
                <a:latin typeface="Microsoft YaHei" panose="020B0503020204020204" pitchFamily="34" charset="-122"/>
                <a:ea typeface="Microsoft YaHei" panose="020B0503020204020204" pitchFamily="34" charset="-122"/>
              </a:rPr>
              <a:t>权重的方法效果好，利用噪音数据的效果又比直接移除噪音数据要好。以半监督学习的方式，纠正错误标注的样本的错误标签，可以提升泛化性能。</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Microsoft YaHei" panose="020B0503020204020204" pitchFamily="34" charset="-122"/>
                <a:ea typeface="Microsoft YaHei" panose="020B0503020204020204" pitchFamily="34" charset="-122"/>
              </a:rPr>
              <a:t>RCEND(P</a:t>
            </a:r>
            <a:r>
              <a:rPr lang="zh-CN" altLang="en-US" b="0" i="0" dirty="0">
                <a:solidFill>
                  <a:srgbClr val="333333"/>
                </a:solidFill>
                <a:effectLst/>
                <a:latin typeface="Microsoft YaHei" panose="020B0503020204020204" pitchFamily="34" charset="-122"/>
                <a:ea typeface="Microsoft YaHei" panose="020B0503020204020204" pitchFamily="34" charset="-122"/>
              </a:rPr>
              <a:t>）和</a:t>
            </a:r>
            <a:r>
              <a:rPr lang="en-US" altLang="zh-CN" b="0" i="0" dirty="0">
                <a:solidFill>
                  <a:srgbClr val="333333"/>
                </a:solidFill>
                <a:effectLst/>
                <a:latin typeface="Microsoft YaHei" panose="020B0503020204020204" pitchFamily="34" charset="-122"/>
                <a:ea typeface="Microsoft YaHei" panose="020B0503020204020204" pitchFamily="34" charset="-122"/>
              </a:rPr>
              <a:t>RCEND(N</a:t>
            </a:r>
            <a:r>
              <a:rPr lang="zh-CN" altLang="en-US" b="0" i="0" dirty="0">
                <a:solidFill>
                  <a:srgbClr val="333333"/>
                </a:solidFill>
                <a:effectLst/>
                <a:latin typeface="Microsoft YaHei" panose="020B0503020204020204" pitchFamily="34" charset="-122"/>
                <a:ea typeface="Microsoft YaHei" panose="020B0503020204020204" pitchFamily="34" charset="-122"/>
              </a:rPr>
              <a:t>）表现相似，同时利用假正例和假负例带来更大的性能提升，说明两者均很重要，都促进了关系分类器的能力。</a:t>
            </a:r>
            <a:r>
              <a:rPr lang="en-US" altLang="zh-CN" b="0" i="0" dirty="0">
                <a:solidFill>
                  <a:srgbClr val="333333"/>
                </a:solidFill>
                <a:effectLst/>
                <a:latin typeface="Microsoft YaHei" panose="020B0503020204020204" pitchFamily="34" charset="-122"/>
                <a:ea typeface="Microsoft YaHei" panose="020B0503020204020204" pitchFamily="34" charset="-122"/>
              </a:rPr>
              <a:t>Table 4</a:t>
            </a:r>
            <a:r>
              <a:rPr lang="zh-CN" altLang="en-US" b="0" i="0" dirty="0">
                <a:solidFill>
                  <a:srgbClr val="333333"/>
                </a:solidFill>
                <a:effectLst/>
                <a:latin typeface="Microsoft YaHei" panose="020B0503020204020204" pitchFamily="34" charset="-122"/>
                <a:ea typeface="Microsoft YaHei" panose="020B0503020204020204" pitchFamily="34" charset="-122"/>
              </a:rPr>
              <a:t>也表明了利用假负例比利用假正例表现稍微好一些，因为假负例可能被预测为正例，然后会增加目标关系的样本数目，从而学习一个更准确的决策范围。</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22</a:t>
            </a:fld>
            <a:endParaRPr lang="zh-CN" altLang="en-US"/>
          </a:p>
        </p:txBody>
      </p:sp>
    </p:spTree>
    <p:extLst>
      <p:ext uri="{BB962C8B-B14F-4D97-AF65-F5344CB8AC3E}">
        <p14:creationId xmlns:p14="http://schemas.microsoft.com/office/powerpoint/2010/main" val="76777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a</a:t>
            </a:r>
            <a:r>
              <a:rPr lang="zh-CN" altLang="en-US" dirty="0"/>
              <a:t>）具有实体对（</a:t>
            </a:r>
            <a:r>
              <a:rPr lang="en-US" altLang="zh-CN" dirty="0"/>
              <a:t>e1</a:t>
            </a:r>
            <a:r>
              <a:rPr lang="zh-CN" altLang="en-US" dirty="0"/>
              <a:t>，</a:t>
            </a:r>
            <a:r>
              <a:rPr lang="en-US" altLang="zh-CN" dirty="0"/>
              <a:t>e2</a:t>
            </a:r>
            <a:r>
              <a:rPr lang="zh-CN" altLang="en-US" dirty="0"/>
              <a:t>）的句子嵌入矩阵由维（</a:t>
            </a:r>
            <a:r>
              <a:rPr lang="en-US" altLang="zh-CN" dirty="0" err="1"/>
              <a:t>T×d</a:t>
            </a:r>
            <a:r>
              <a:rPr lang="zh-CN" altLang="en-US" dirty="0"/>
              <a:t>）的词向量集组成。 </a:t>
            </a:r>
            <a:r>
              <a:rPr lang="en-US" altLang="zh-CN" dirty="0"/>
              <a:t>T</a:t>
            </a:r>
            <a:r>
              <a:rPr lang="zh-CN" altLang="en-US" dirty="0"/>
              <a:t>是给定句子的长度，</a:t>
            </a:r>
            <a:r>
              <a:rPr lang="en-US" altLang="zh-CN" dirty="0"/>
              <a:t>d</a:t>
            </a:r>
            <a:r>
              <a:rPr lang="zh-CN" altLang="en-US" dirty="0"/>
              <a:t>是单词和位置矢量的长度。尺寸为（</a:t>
            </a:r>
            <a:r>
              <a:rPr lang="en-US" altLang="zh-CN" dirty="0" err="1"/>
              <a:t>u×d</a:t>
            </a:r>
            <a:r>
              <a:rPr lang="zh-CN" altLang="en-US" dirty="0"/>
              <a:t>）的卷积滤波器沿句子表示滑动。 </a:t>
            </a:r>
            <a:r>
              <a:rPr lang="en-US" altLang="zh-CN" dirty="0" err="1"/>
              <a:t>cov</a:t>
            </a:r>
            <a:r>
              <a:rPr lang="zh-CN" altLang="en-US" dirty="0"/>
              <a:t>表示卷积运算。第一次卷积运算的内部</a:t>
            </a:r>
            <a:r>
              <a:rPr lang="en-US" altLang="zh-CN" dirty="0"/>
              <a:t>CNN</a:t>
            </a:r>
            <a:r>
              <a:rPr lang="zh-CN" altLang="en-US" dirty="0"/>
              <a:t>状态（</a:t>
            </a:r>
            <a:r>
              <a:rPr lang="en-US" altLang="zh-CN" dirty="0"/>
              <a:t>C</a:t>
            </a:r>
            <a:r>
              <a:rPr lang="zh-CN" altLang="en-US" dirty="0"/>
              <a:t>）被馈入自我注意模块。在最后一个卷积层的输出（</a:t>
            </a:r>
            <a:r>
              <a:rPr lang="en-US" altLang="zh-CN" dirty="0"/>
              <a:t>〜C</a:t>
            </a:r>
            <a:r>
              <a:rPr lang="zh-CN" altLang="en-US" dirty="0"/>
              <a:t>）处采用分段最大池化。在非线性函数之后学习句子表示</a:t>
            </a:r>
            <a:r>
              <a:rPr lang="en-US" altLang="zh-CN" dirty="0"/>
              <a:t>xi</a:t>
            </a:r>
            <a:r>
              <a:rPr lang="zh-CN" altLang="en-US" dirty="0"/>
              <a:t>。 </a:t>
            </a:r>
            <a:endParaRPr lang="en-US" altLang="zh-CN" dirty="0"/>
          </a:p>
          <a:p>
            <a:r>
              <a:rPr lang="zh-CN" altLang="en-US" dirty="0"/>
              <a:t>（</a:t>
            </a:r>
            <a:r>
              <a:rPr lang="en-US" altLang="zh-CN" dirty="0"/>
              <a:t>b</a:t>
            </a:r>
            <a:r>
              <a:rPr lang="zh-CN" altLang="en-US" dirty="0"/>
              <a:t>）对于包含</a:t>
            </a:r>
            <a:r>
              <a:rPr lang="en-US" altLang="zh-CN" dirty="0"/>
              <a:t>N</a:t>
            </a:r>
            <a:r>
              <a:rPr lang="zh-CN" altLang="en-US" dirty="0"/>
              <a:t>个句子表示形式的实体对袋</a:t>
            </a:r>
            <a:r>
              <a:rPr lang="en-US" altLang="zh-CN" dirty="0"/>
              <a:t>B</a:t>
            </a:r>
            <a:r>
              <a:rPr lang="zh-CN" altLang="en-US" dirty="0"/>
              <a:t>，</a:t>
            </a:r>
            <a:r>
              <a:rPr lang="en-US" altLang="zh-CN" dirty="0" err="1"/>
              <a:t>NetAtt</a:t>
            </a:r>
            <a:r>
              <a:rPr lang="zh-CN" altLang="en-US" dirty="0"/>
              <a:t>选择具有最大权重得分</a:t>
            </a:r>
            <a:r>
              <a:rPr lang="en-US" altLang="zh-CN" dirty="0"/>
              <a:t>αj</a:t>
            </a:r>
            <a:r>
              <a:rPr lang="zh-CN" altLang="en-US" dirty="0"/>
              <a:t>的第</a:t>
            </a:r>
            <a:r>
              <a:rPr lang="en-US" altLang="zh-CN" dirty="0"/>
              <a:t>j</a:t>
            </a:r>
            <a:r>
              <a:rPr lang="zh-CN" altLang="en-US" dirty="0"/>
              <a:t>个句子，而</a:t>
            </a:r>
            <a:r>
              <a:rPr lang="en-US" altLang="zh-CN" dirty="0" err="1"/>
              <a:t>xk</a:t>
            </a:r>
            <a:r>
              <a:rPr lang="zh-CN" altLang="en-US" dirty="0"/>
              <a:t>是</a:t>
            </a:r>
            <a:r>
              <a:rPr lang="en-US" altLang="zh-CN" dirty="0" err="1"/>
              <a:t>NetMax</a:t>
            </a:r>
            <a:r>
              <a:rPr lang="zh-CN" altLang="en-US" dirty="0"/>
              <a:t>选择的第</a:t>
            </a:r>
            <a:r>
              <a:rPr lang="en-US" altLang="zh-CN" dirty="0"/>
              <a:t>k</a:t>
            </a:r>
            <a:r>
              <a:rPr lang="zh-CN" altLang="en-US" dirty="0"/>
              <a:t>个句子。两个子网之间的冲突用于形成冲突损耗</a:t>
            </a:r>
            <a:r>
              <a:rPr lang="en-US" altLang="zh-CN" dirty="0" err="1"/>
              <a:t>Ljk</a:t>
            </a:r>
            <a:r>
              <a:rPr lang="zh-CN" altLang="en-US" dirty="0"/>
              <a:t>。每个网络使用相同的句子表示形式，并生成不同的包表示形式，分别为软件最大层提供数据。将协作培训的冲突和损失用作构建课程的线索。</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23</a:t>
            </a:fld>
            <a:endParaRPr lang="zh-CN" altLang="en-US"/>
          </a:p>
        </p:txBody>
      </p:sp>
    </p:spTree>
    <p:extLst>
      <p:ext uri="{BB962C8B-B14F-4D97-AF65-F5344CB8AC3E}">
        <p14:creationId xmlns:p14="http://schemas.microsoft.com/office/powerpoint/2010/main" val="2966617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
            </a:r>
            <a:r>
              <a:rPr lang="zh-CN" altLang="en-US" dirty="0"/>
              <a:t>是两者的损失综合，</a:t>
            </a:r>
            <a:r>
              <a:rPr lang="en-US" altLang="zh-CN" dirty="0"/>
              <a:t>v</a:t>
            </a:r>
            <a:r>
              <a:rPr lang="zh-CN" altLang="en-US" dirty="0"/>
              <a:t>代表课程权重变量，</a:t>
            </a:r>
            <a:r>
              <a:rPr lang="en-US" altLang="zh-CN" dirty="0"/>
              <a:t>L</a:t>
            </a:r>
            <a:r>
              <a:rPr lang="zh-CN" altLang="en-US" dirty="0"/>
              <a:t>代表两个网络的最高概率句子之间冲突的交叉熵损失。</a:t>
            </a:r>
            <a:endParaRPr lang="en-US" altLang="zh-CN" dirty="0"/>
          </a:p>
          <a:p>
            <a:r>
              <a:rPr lang="en-US" altLang="zh-CN" dirty="0"/>
              <a:t>V</a:t>
            </a:r>
            <a:r>
              <a:rPr lang="zh-CN" altLang="en-US" dirty="0"/>
              <a:t>代表课程，</a:t>
            </a:r>
            <a:r>
              <a:rPr lang="en-US" altLang="zh-CN" dirty="0"/>
              <a:t>f</a:t>
            </a:r>
            <a:r>
              <a:rPr lang="zh-CN" altLang="en-US" dirty="0"/>
              <a:t>由</a:t>
            </a:r>
            <a:r>
              <a:rPr lang="en-US" altLang="zh-CN" dirty="0" err="1"/>
              <a:t>menornet</a:t>
            </a:r>
            <a:r>
              <a:rPr lang="en-US" altLang="zh-CN" dirty="0"/>
              <a:t> </a:t>
            </a:r>
            <a:r>
              <a:rPr lang="zh-CN" altLang="en-US" dirty="0"/>
              <a:t>框架学习得到。</a:t>
            </a:r>
            <a:endParaRPr lang="en-US" altLang="zh-CN" dirty="0"/>
          </a:p>
          <a:p>
            <a:r>
              <a:rPr lang="en-US" altLang="zh-CN" dirty="0"/>
              <a:t>CONFLICTS</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24</a:t>
            </a:fld>
            <a:endParaRPr lang="zh-CN" altLang="en-US"/>
          </a:p>
        </p:txBody>
      </p:sp>
    </p:spTree>
    <p:extLst>
      <p:ext uri="{BB962C8B-B14F-4D97-AF65-F5344CB8AC3E}">
        <p14:creationId xmlns:p14="http://schemas.microsoft.com/office/powerpoint/2010/main" val="70635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25</a:t>
            </a:fld>
            <a:endParaRPr lang="zh-CN" altLang="en-US"/>
          </a:p>
        </p:txBody>
      </p:sp>
    </p:spTree>
    <p:extLst>
      <p:ext uri="{BB962C8B-B14F-4D97-AF65-F5344CB8AC3E}">
        <p14:creationId xmlns:p14="http://schemas.microsoft.com/office/powerpoint/2010/main" val="290420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a:t>
            </a:fld>
            <a:endParaRPr lang="zh-CN" altLang="en-US"/>
          </a:p>
        </p:txBody>
      </p:sp>
    </p:spTree>
    <p:extLst>
      <p:ext uri="{BB962C8B-B14F-4D97-AF65-F5344CB8AC3E}">
        <p14:creationId xmlns:p14="http://schemas.microsoft.com/office/powerpoint/2010/main" val="2530410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a:t>
            </a:r>
            <a:r>
              <a:rPr lang="en-US" altLang="zh-CN" dirty="0"/>
              <a:t>Self-Attention</a:t>
            </a:r>
            <a:r>
              <a:rPr lang="zh-CN" altLang="en-US" dirty="0"/>
              <a:t>的影响，加入多层</a:t>
            </a:r>
            <a:r>
              <a:rPr lang="en-US" altLang="zh-CN" dirty="0"/>
              <a:t>CNN</a:t>
            </a:r>
            <a:r>
              <a:rPr lang="zh-CN" altLang="en-US" dirty="0"/>
              <a:t>后的变化，</a:t>
            </a:r>
            <a:r>
              <a:rPr lang="en-US" altLang="zh-CN" dirty="0"/>
              <a:t>CCL-CT</a:t>
            </a:r>
            <a:r>
              <a:rPr lang="zh-CN" altLang="en-US" dirty="0"/>
              <a:t>的作用</a:t>
            </a:r>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26</a:t>
            </a:fld>
            <a:endParaRPr lang="zh-CN" altLang="en-US"/>
          </a:p>
        </p:txBody>
      </p:sp>
    </p:spTree>
    <p:extLst>
      <p:ext uri="{BB962C8B-B14F-4D97-AF65-F5344CB8AC3E}">
        <p14:creationId xmlns:p14="http://schemas.microsoft.com/office/powerpoint/2010/main" val="291267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27</a:t>
            </a:fld>
            <a:endParaRPr lang="zh-CN" altLang="en-US"/>
          </a:p>
        </p:txBody>
      </p:sp>
    </p:spTree>
    <p:extLst>
      <p:ext uri="{BB962C8B-B14F-4D97-AF65-F5344CB8AC3E}">
        <p14:creationId xmlns:p14="http://schemas.microsoft.com/office/powerpoint/2010/main" val="324937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一组多代理被用来从不同的提取角度评估嘈杂实例的置信度。通过迭代训练，对具有置信度评分标签实例重新分布，来改进实体提取器和关系提取器。</a:t>
            </a:r>
            <a:endParaRPr lang="en-US" altLang="zh-CN" dirty="0">
              <a:solidFill>
                <a:prstClr val="black">
                  <a:lumMod val="100000"/>
                </a:prstClr>
              </a:solidFill>
              <a:latin typeface="Calibri" panose="020F0502020204030204"/>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lumMod val="100000"/>
                  </a:prstClr>
                </a:solidFill>
                <a:latin typeface="Calibri" panose="020F0502020204030204"/>
                <a:ea typeface="宋体" panose="02010600030101010101" pitchFamily="2" charset="-122"/>
                <a:cs typeface="+mn-ea"/>
                <a:sym typeface="+mn-lt"/>
              </a:rPr>
              <a:t>所提出的方法可以看作是现有实体和关系提取模型的后处理插件。也就是说，我们通过重用提取器的输入和输出来设计状态，动作和奖励的通用框架。</a:t>
            </a:r>
            <a:endParaRPr lang="en-US" altLang="zh-CN" dirty="0">
              <a:solidFill>
                <a:prstClr val="black">
                  <a:lumMod val="100000"/>
                </a:prstClr>
              </a:solidFill>
              <a:latin typeface="Calibri" panose="020F0502020204030204"/>
              <a:ea typeface="宋体" panose="02010600030101010101" pitchFamily="2" charset="-122"/>
              <a:cs typeface="+mn-ea"/>
              <a:sym typeface="+mn-lt"/>
            </a:endParaRPr>
          </a:p>
        </p:txBody>
      </p:sp>
      <p:sp>
        <p:nvSpPr>
          <p:cNvPr id="4" name="灯片编号占位符 3"/>
          <p:cNvSpPr>
            <a:spLocks noGrp="1"/>
          </p:cNvSpPr>
          <p:nvPr>
            <p:ph type="sldNum" sz="quarter" idx="5"/>
          </p:nvPr>
        </p:nvSpPr>
        <p:spPr/>
        <p:txBody>
          <a:bodyPr/>
          <a:lstStyle/>
          <a:p>
            <a:fld id="{8F247975-04F3-4B68-9A22-B7FCD9BDA768}" type="slidenum">
              <a:rPr lang="zh-CN" altLang="en-US" smtClean="0"/>
              <a:t>28</a:t>
            </a:fld>
            <a:endParaRPr lang="zh-CN" altLang="en-US"/>
          </a:p>
        </p:txBody>
      </p:sp>
    </p:spTree>
    <p:extLst>
      <p:ext uri="{BB962C8B-B14F-4D97-AF65-F5344CB8AC3E}">
        <p14:creationId xmlns:p14="http://schemas.microsoft.com/office/powerpoint/2010/main" val="183193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维基百科，测试集标注自</a:t>
            </a:r>
            <a:r>
              <a:rPr lang="en-US" altLang="zh-CN" dirty="0"/>
              <a:t>2013</a:t>
            </a:r>
            <a:r>
              <a:rPr lang="zh-CN" altLang="en-US" dirty="0"/>
              <a:t>的</a:t>
            </a:r>
            <a:r>
              <a:rPr lang="en-US" altLang="zh-CN" dirty="0"/>
              <a:t>KBP</a:t>
            </a:r>
            <a:r>
              <a:rPr lang="zh-CN" altLang="en-US" dirty="0"/>
              <a:t>任务，生物医学摘要</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29</a:t>
            </a:fld>
            <a:endParaRPr lang="zh-CN" altLang="en-US"/>
          </a:p>
        </p:txBody>
      </p:sp>
    </p:spTree>
    <p:extLst>
      <p:ext uri="{BB962C8B-B14F-4D97-AF65-F5344CB8AC3E}">
        <p14:creationId xmlns:p14="http://schemas.microsoft.com/office/powerpoint/2010/main" val="45281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30</a:t>
            </a:fld>
            <a:endParaRPr lang="zh-CN" altLang="en-US"/>
          </a:p>
        </p:txBody>
      </p:sp>
    </p:spTree>
    <p:extLst>
      <p:ext uri="{BB962C8B-B14F-4D97-AF65-F5344CB8AC3E}">
        <p14:creationId xmlns:p14="http://schemas.microsoft.com/office/powerpoint/2010/main" val="2513738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31</a:t>
            </a:fld>
            <a:endParaRPr lang="zh-CN" altLang="en-US"/>
          </a:p>
        </p:txBody>
      </p:sp>
    </p:spTree>
    <p:extLst>
      <p:ext uri="{BB962C8B-B14F-4D97-AF65-F5344CB8AC3E}">
        <p14:creationId xmlns:p14="http://schemas.microsoft.com/office/powerpoint/2010/main" val="3204413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5</a:t>
            </a:fld>
            <a:endParaRPr lang="zh-CN" altLang="en-US"/>
          </a:p>
        </p:txBody>
      </p:sp>
    </p:spTree>
    <p:extLst>
      <p:ext uri="{BB962C8B-B14F-4D97-AF65-F5344CB8AC3E}">
        <p14:creationId xmlns:p14="http://schemas.microsoft.com/office/powerpoint/2010/main" val="47726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6</a:t>
            </a:fld>
            <a:endParaRPr lang="zh-CN" altLang="en-US"/>
          </a:p>
        </p:txBody>
      </p:sp>
    </p:spTree>
    <p:extLst>
      <p:ext uri="{BB962C8B-B14F-4D97-AF65-F5344CB8AC3E}">
        <p14:creationId xmlns:p14="http://schemas.microsoft.com/office/powerpoint/2010/main" val="144040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7</a:t>
            </a:fld>
            <a:endParaRPr lang="zh-CN" altLang="en-US"/>
          </a:p>
        </p:txBody>
      </p:sp>
    </p:spTree>
    <p:extLst>
      <p:ext uri="{BB962C8B-B14F-4D97-AF65-F5344CB8AC3E}">
        <p14:creationId xmlns:p14="http://schemas.microsoft.com/office/powerpoint/2010/main" val="373965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11</a:t>
            </a:fld>
            <a:endParaRPr lang="zh-CN" altLang="en-US"/>
          </a:p>
        </p:txBody>
      </p:sp>
    </p:spTree>
    <p:extLst>
      <p:ext uri="{BB962C8B-B14F-4D97-AF65-F5344CB8AC3E}">
        <p14:creationId xmlns:p14="http://schemas.microsoft.com/office/powerpoint/2010/main" val="134431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 Stanford </a:t>
            </a:r>
            <a:r>
              <a:rPr lang="en-US" altLang="zh-CN" dirty="0" err="1"/>
              <a:t>CoreNLP</a:t>
            </a:r>
            <a:r>
              <a:rPr lang="en-US" altLang="zh-CN" dirty="0"/>
              <a:t> </a:t>
            </a:r>
            <a:r>
              <a:rPr lang="zh-CN" altLang="en-US" dirty="0"/>
              <a:t>，生成依存关系树，依存关系树一般有</a:t>
            </a:r>
            <a:r>
              <a:rPr lang="en-US" altLang="zh-CN" dirty="0"/>
              <a:t>55</a:t>
            </a:r>
            <a:r>
              <a:rPr lang="zh-CN" altLang="en-US" dirty="0"/>
              <a:t>个不同的边标签，将他们全部整合会导致参数量过多，因此只从中选了</a:t>
            </a:r>
            <a:r>
              <a:rPr lang="en-US" altLang="zh-CN" dirty="0"/>
              <a:t>3</a:t>
            </a:r>
            <a:r>
              <a:rPr lang="zh-CN" altLang="en-US" dirty="0"/>
              <a:t>个边标签。</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12</a:t>
            </a:fld>
            <a:endParaRPr lang="zh-CN" altLang="en-US"/>
          </a:p>
        </p:txBody>
      </p:sp>
    </p:spTree>
    <p:extLst>
      <p:ext uri="{BB962C8B-B14F-4D97-AF65-F5344CB8AC3E}">
        <p14:creationId xmlns:p14="http://schemas.microsoft.com/office/powerpoint/2010/main" val="3578146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13</a:t>
            </a:fld>
            <a:endParaRPr lang="zh-CN" altLang="en-US"/>
          </a:p>
        </p:txBody>
      </p:sp>
    </p:spTree>
    <p:extLst>
      <p:ext uri="{BB962C8B-B14F-4D97-AF65-F5344CB8AC3E}">
        <p14:creationId xmlns:p14="http://schemas.microsoft.com/office/powerpoint/2010/main" val="327265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14</a:t>
            </a:fld>
            <a:endParaRPr lang="zh-CN" altLang="en-US"/>
          </a:p>
        </p:txBody>
      </p:sp>
    </p:spTree>
    <p:extLst>
      <p:ext uri="{BB962C8B-B14F-4D97-AF65-F5344CB8AC3E}">
        <p14:creationId xmlns:p14="http://schemas.microsoft.com/office/powerpoint/2010/main" val="40861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1"/>
            </p:custDataLst>
          </p:nvPr>
        </p:nvSpPr>
        <p:spPr bwMode="auto">
          <a:xfrm>
            <a:off x="2351882" y="3513138"/>
            <a:ext cx="7488237" cy="1147763"/>
          </a:xfrm>
          <a:prstGeom prst="rect">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 name="PA_遮罩2"/>
          <p:cNvSpPr/>
          <p:nvPr>
            <p:custDataLst>
              <p:tags r:id="rId2"/>
            </p:custDataLst>
          </p:nvPr>
        </p:nvSpPr>
        <p:spPr bwMode="auto">
          <a:xfrm>
            <a:off x="3183972" y="3086101"/>
            <a:ext cx="5825646"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6" name="PA_遮罩1"/>
          <p:cNvSpPr/>
          <p:nvPr>
            <p:custDataLst>
              <p:tags r:id="rId3"/>
            </p:custDataLst>
          </p:nvPr>
        </p:nvSpPr>
        <p:spPr bwMode="auto">
          <a:xfrm>
            <a:off x="3455194" y="4160838"/>
            <a:ext cx="5281613"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3" name="PA_组合 12"/>
          <p:cNvGrpSpPr/>
          <p:nvPr>
            <p:custDataLst>
              <p:tags r:id="rId4"/>
            </p:custDataLst>
          </p:nvPr>
        </p:nvGrpSpPr>
        <p:grpSpPr>
          <a:xfrm>
            <a:off x="3791744" y="4321176"/>
            <a:ext cx="4608513" cy="679450"/>
            <a:chOff x="3791744" y="4321176"/>
            <a:chExt cx="4608513" cy="679450"/>
          </a:xfrm>
        </p:grpSpPr>
        <p:sp>
          <p:nvSpPr>
            <p:cNvPr id="7" name="PA_圆角矩形 6"/>
            <p:cNvSpPr/>
            <p:nvPr>
              <p:custDataLst>
                <p:tags r:id="rId7"/>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9" name="PA_文本框 8"/>
            <p:cNvSpPr txBox="1">
              <a:spLocks noChangeArrowheads="1"/>
            </p:cNvSpPr>
            <p:nvPr>
              <p:custDataLst>
                <p:tags r:id="rId8"/>
              </p:custDataLst>
            </p:nvPr>
          </p:nvSpPr>
          <p:spPr bwMode="auto">
            <a:xfrm>
              <a:off x="4605504" y="4484623"/>
              <a:ext cx="3229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solidFill>
                    <a:srgbClr val="F2F2F2"/>
                  </a:solidFill>
                  <a:latin typeface="微软雅黑" panose="020B0503020204020204" pitchFamily="34" charset="-122"/>
                  <a:ea typeface="微软雅黑" panose="020B0503020204020204" pitchFamily="34" charset="-122"/>
                </a:rPr>
                <a:t>2019</a:t>
              </a:r>
              <a:r>
                <a:rPr lang="zh-CN" altLang="en-US" sz="1800" dirty="0">
                  <a:solidFill>
                    <a:srgbClr val="F2F2F2"/>
                  </a:solidFill>
                  <a:latin typeface="微软雅黑" panose="020B0503020204020204" pitchFamily="34" charset="-122"/>
                  <a:ea typeface="微软雅黑" panose="020B0503020204020204" pitchFamily="34" charset="-122"/>
                </a:rPr>
                <a:t>硕</a:t>
              </a:r>
              <a:r>
                <a:rPr lang="en-US" altLang="zh-CN" sz="1800" dirty="0">
                  <a:solidFill>
                    <a:srgbClr val="F2F2F2"/>
                  </a:solidFill>
                  <a:latin typeface="微软雅黑" panose="020B0503020204020204" pitchFamily="34" charset="-122"/>
                  <a:ea typeface="微软雅黑" panose="020B0503020204020204" pitchFamily="34" charset="-122"/>
                </a:rPr>
                <a:t> </a:t>
              </a:r>
              <a:r>
                <a:rPr lang="zh-CN" altLang="en-US" sz="1800" dirty="0">
                  <a:solidFill>
                    <a:srgbClr val="F2F2F2"/>
                  </a:solidFill>
                  <a:latin typeface="微软雅黑" panose="020B0503020204020204" pitchFamily="34" charset="-122"/>
                  <a:ea typeface="微软雅黑" panose="020B0503020204020204" pitchFamily="34" charset="-122"/>
                </a:rPr>
                <a:t>罗娟    </a:t>
              </a:r>
              <a:r>
                <a:rPr lang="en-US" altLang="zh-CN" sz="1800" dirty="0">
                  <a:solidFill>
                    <a:srgbClr val="F2F2F2"/>
                  </a:solidFill>
                  <a:latin typeface="微软雅黑" panose="020B0503020204020204" pitchFamily="34" charset="-122"/>
                  <a:ea typeface="微软雅黑" panose="020B0503020204020204" pitchFamily="34" charset="-122"/>
                </a:rPr>
                <a:t>2019/06/05</a:t>
              </a:r>
              <a:endParaRPr lang="zh-CN" altLang="en-US" sz="1800" dirty="0">
                <a:solidFill>
                  <a:srgbClr val="F2F2F2"/>
                </a:solidFill>
                <a:latin typeface="微软雅黑" panose="020B0503020204020204" pitchFamily="34" charset="-122"/>
                <a:ea typeface="微软雅黑" panose="020B0503020204020204" pitchFamily="34" charset="-122"/>
              </a:endParaRPr>
            </a:p>
          </p:txBody>
        </p:sp>
      </p:grpSp>
      <p:grpSp>
        <p:nvGrpSpPr>
          <p:cNvPr id="10" name="PA_组合 14"/>
          <p:cNvGrpSpPr/>
          <p:nvPr>
            <p:custDataLst>
              <p:tags r:id="rId5"/>
            </p:custDataLst>
          </p:nvPr>
        </p:nvGrpSpPr>
        <p:grpSpPr bwMode="auto">
          <a:xfrm>
            <a:off x="5535218" y="1693863"/>
            <a:ext cx="1122545" cy="1122522"/>
            <a:chOff x="3953411" y="1428894"/>
            <a:chExt cx="1237177" cy="1237177"/>
          </a:xfrm>
        </p:grpSpPr>
        <p:sp>
          <p:nvSpPr>
            <p:cNvPr id="11" name="computer-monitor_69826"/>
            <p:cNvSpPr>
              <a:spLocks noChangeAspect="1" noChangeArrowheads="1"/>
            </p:cNvSpPr>
            <p:nvPr/>
          </p:nvSpPr>
          <p:spPr bwMode="auto">
            <a:xfrm>
              <a:off x="4211959" y="1711108"/>
              <a:ext cx="720080" cy="672750"/>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rgbClr val="2456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椭圆 11"/>
            <p:cNvSpPr/>
            <p:nvPr/>
          </p:nvSpPr>
          <p:spPr>
            <a:xfrm>
              <a:off x="3952971" y="1428894"/>
              <a:ext cx="1236976" cy="1237002"/>
            </a:xfrm>
            <a:prstGeom prst="ellipse">
              <a:avLst/>
            </a:prstGeom>
            <a:noFill/>
            <a:ln w="19050" cap="flat" cmpd="sng" algn="ctr">
              <a:solidFill>
                <a:srgbClr val="24569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2" name="PA_文本框 1"/>
          <p:cNvSpPr txBox="1"/>
          <p:nvPr>
            <p:custDataLst>
              <p:tags r:id="rId6"/>
            </p:custDataLst>
          </p:nvPr>
        </p:nvSpPr>
        <p:spPr>
          <a:xfrm>
            <a:off x="3153091" y="3155872"/>
            <a:ext cx="5827236" cy="707886"/>
          </a:xfrm>
          <a:prstGeom prst="rect">
            <a:avLst/>
          </a:prstGeom>
          <a:noFill/>
        </p:spPr>
        <p:txBody>
          <a:bodyPr wrap="none" rtlCol="0">
            <a:spAutoFit/>
          </a:bodyPr>
          <a:lstStyle/>
          <a:p>
            <a:r>
              <a:rPr lang="zh-CN" altLang="en-US" sz="4000" b="1" dirty="0"/>
              <a:t>远程监督的关系抽取小结</a:t>
            </a:r>
          </a:p>
        </p:txBody>
      </p:sp>
      <p:sp>
        <p:nvSpPr>
          <p:cNvPr id="5" name="灯片编号占位符 4">
            <a:extLst>
              <a:ext uri="{FF2B5EF4-FFF2-40B4-BE49-F238E27FC236}">
                <a16:creationId xmlns:a16="http://schemas.microsoft.com/office/drawing/2014/main" id="{9C22F7BF-ED65-4DD5-AF2C-31DD2E9B8DCB}"/>
              </a:ext>
            </a:extLst>
          </p:cNvPr>
          <p:cNvSpPr>
            <a:spLocks noGrp="1"/>
          </p:cNvSpPr>
          <p:nvPr>
            <p:ph type="sldNum" sz="quarter" idx="12"/>
          </p:nvPr>
        </p:nvSpPr>
        <p:spPr/>
        <p:txBody>
          <a:bodyPr/>
          <a:lstStyle/>
          <a:p>
            <a:fld id="{B37D35F1-C8A2-4A57-8FB7-EAFE3FD7B391}" type="slidenum">
              <a:rPr lang="zh-CN" altLang="en-US" smtClean="0"/>
              <a:t>1</a:t>
            </a:fld>
            <a:endParaRPr lang="zh-CN" altLang="en-US"/>
          </a:p>
        </p:txBody>
      </p:sp>
      <p:sp>
        <p:nvSpPr>
          <p:cNvPr id="8" name="页脚占位符 7">
            <a:extLst>
              <a:ext uri="{FF2B5EF4-FFF2-40B4-BE49-F238E27FC236}">
                <a16:creationId xmlns:a16="http://schemas.microsoft.com/office/drawing/2014/main" id="{13561937-4D81-4060-9AC1-DEFC3D420233}"/>
              </a:ext>
            </a:extLst>
          </p:cNvPr>
          <p:cNvSpPr>
            <a:spLocks noGrp="1"/>
          </p:cNvSpPr>
          <p:nvPr>
            <p:ph type="ftr" sz="quarter" idx="1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cxnSp>
        <p:nvCxnSpPr>
          <p:cNvPr id="4" name="直接箭头连接符 3">
            <a:extLst>
              <a:ext uri="{FF2B5EF4-FFF2-40B4-BE49-F238E27FC236}">
                <a16:creationId xmlns:a16="http://schemas.microsoft.com/office/drawing/2014/main" id="{75E95E3C-EE02-4572-8254-82A0976CC13E}"/>
              </a:ext>
            </a:extLst>
          </p:cNvPr>
          <p:cNvCxnSpPr>
            <a:cxnSpLocks/>
          </p:cNvCxnSpPr>
          <p:nvPr/>
        </p:nvCxnSpPr>
        <p:spPr>
          <a:xfrm>
            <a:off x="114456" y="3993502"/>
            <a:ext cx="5554824"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F72E3A1-45AD-4C27-A86B-BC4A1DCDE024}"/>
              </a:ext>
            </a:extLst>
          </p:cNvPr>
          <p:cNvCxnSpPr/>
          <p:nvPr/>
        </p:nvCxnSpPr>
        <p:spPr>
          <a:xfrm flipV="1">
            <a:off x="813729" y="3685703"/>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C089284-7F01-40D2-9972-975F1264C33B}"/>
              </a:ext>
            </a:extLst>
          </p:cNvPr>
          <p:cNvCxnSpPr>
            <a:cxnSpLocks/>
          </p:cNvCxnSpPr>
          <p:nvPr/>
        </p:nvCxnSpPr>
        <p:spPr>
          <a:xfrm>
            <a:off x="1837761" y="3685703"/>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54B92C7-ED93-4EE7-A39D-A469C8B0522D}"/>
              </a:ext>
            </a:extLst>
          </p:cNvPr>
          <p:cNvCxnSpPr>
            <a:cxnSpLocks/>
          </p:cNvCxnSpPr>
          <p:nvPr/>
        </p:nvCxnSpPr>
        <p:spPr>
          <a:xfrm>
            <a:off x="3075987" y="3626970"/>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C50001-D861-4CAE-8F24-3593EB3E9D38}"/>
              </a:ext>
            </a:extLst>
          </p:cNvPr>
          <p:cNvCxnSpPr/>
          <p:nvPr/>
        </p:nvCxnSpPr>
        <p:spPr>
          <a:xfrm flipV="1">
            <a:off x="2431551" y="3582955"/>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6FE71BC-0D42-4AC6-92BB-6E961D654051}"/>
              </a:ext>
            </a:extLst>
          </p:cNvPr>
          <p:cNvCxnSpPr/>
          <p:nvPr/>
        </p:nvCxnSpPr>
        <p:spPr>
          <a:xfrm flipV="1">
            <a:off x="3787598" y="3626970"/>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9AA3200-03E0-443F-B342-0E106636EAD6}"/>
              </a:ext>
            </a:extLst>
          </p:cNvPr>
          <p:cNvSpPr txBox="1"/>
          <p:nvPr/>
        </p:nvSpPr>
        <p:spPr>
          <a:xfrm>
            <a:off x="347198" y="4622370"/>
            <a:ext cx="1374922" cy="646331"/>
          </a:xfrm>
          <a:prstGeom prst="rect">
            <a:avLst/>
          </a:prstGeom>
          <a:noFill/>
        </p:spPr>
        <p:txBody>
          <a:bodyPr wrap="square" rtlCol="0">
            <a:spAutoFit/>
          </a:bodyPr>
          <a:lstStyle/>
          <a:p>
            <a:r>
              <a:rPr lang="zh-CN" altLang="en-US" b="1" dirty="0">
                <a:solidFill>
                  <a:srgbClr val="C00000"/>
                </a:solidFill>
              </a:rPr>
              <a:t>多样例学习</a:t>
            </a:r>
          </a:p>
          <a:p>
            <a:r>
              <a:rPr lang="en-US" altLang="zh-CN" b="1" dirty="0">
                <a:solidFill>
                  <a:srgbClr val="C00000"/>
                </a:solidFill>
              </a:rPr>
              <a:t>,2012</a:t>
            </a:r>
          </a:p>
        </p:txBody>
      </p:sp>
      <p:sp>
        <p:nvSpPr>
          <p:cNvPr id="12" name="文本框 11">
            <a:extLst>
              <a:ext uri="{FF2B5EF4-FFF2-40B4-BE49-F238E27FC236}">
                <a16:creationId xmlns:a16="http://schemas.microsoft.com/office/drawing/2014/main" id="{F862BF88-CC89-48AD-B79C-D0A48964366C}"/>
              </a:ext>
            </a:extLst>
          </p:cNvPr>
          <p:cNvSpPr txBox="1"/>
          <p:nvPr/>
        </p:nvSpPr>
        <p:spPr>
          <a:xfrm>
            <a:off x="1158591" y="2905713"/>
            <a:ext cx="1805745" cy="369332"/>
          </a:xfrm>
          <a:prstGeom prst="rect">
            <a:avLst/>
          </a:prstGeom>
          <a:noFill/>
        </p:spPr>
        <p:txBody>
          <a:bodyPr wrap="square" rtlCol="0">
            <a:spAutoFit/>
          </a:bodyPr>
          <a:lstStyle/>
          <a:p>
            <a:r>
              <a:rPr lang="en-US" altLang="zh-CN" b="1" dirty="0">
                <a:solidFill>
                  <a:schemeClr val="tx1">
                    <a:lumMod val="95000"/>
                    <a:lumOff val="5000"/>
                  </a:schemeClr>
                </a:solidFill>
              </a:rPr>
              <a:t>CNN</a:t>
            </a:r>
            <a:r>
              <a:rPr lang="zh-CN" altLang="en-US" b="1" dirty="0">
                <a:solidFill>
                  <a:schemeClr val="tx1">
                    <a:lumMod val="95000"/>
                    <a:lumOff val="5000"/>
                  </a:schemeClr>
                </a:solidFill>
              </a:rPr>
              <a:t>，</a:t>
            </a:r>
            <a:r>
              <a:rPr lang="en-US" altLang="zh-CN" b="1" dirty="0">
                <a:solidFill>
                  <a:schemeClr val="tx1">
                    <a:lumMod val="95000"/>
                    <a:lumOff val="5000"/>
                  </a:schemeClr>
                </a:solidFill>
              </a:rPr>
              <a:t>2014</a:t>
            </a:r>
            <a:endParaRPr lang="zh-CN" altLang="en-US" b="1" dirty="0">
              <a:solidFill>
                <a:schemeClr val="tx1">
                  <a:lumMod val="95000"/>
                  <a:lumOff val="5000"/>
                </a:schemeClr>
              </a:solidFill>
            </a:endParaRPr>
          </a:p>
        </p:txBody>
      </p:sp>
      <p:sp>
        <p:nvSpPr>
          <p:cNvPr id="13" name="文本框 12">
            <a:extLst>
              <a:ext uri="{FF2B5EF4-FFF2-40B4-BE49-F238E27FC236}">
                <a16:creationId xmlns:a16="http://schemas.microsoft.com/office/drawing/2014/main" id="{65D6ECC3-2051-428C-A7E4-960FBBA9F12C}"/>
              </a:ext>
            </a:extLst>
          </p:cNvPr>
          <p:cNvSpPr txBox="1"/>
          <p:nvPr/>
        </p:nvSpPr>
        <p:spPr>
          <a:xfrm>
            <a:off x="1885982" y="4570740"/>
            <a:ext cx="1511555" cy="646331"/>
          </a:xfrm>
          <a:prstGeom prst="rect">
            <a:avLst/>
          </a:prstGeom>
          <a:noFill/>
        </p:spPr>
        <p:txBody>
          <a:bodyPr wrap="square" rtlCol="0">
            <a:spAutoFit/>
          </a:bodyPr>
          <a:lstStyle/>
          <a:p>
            <a:r>
              <a:rPr lang="en-US" altLang="zh-CN" b="1" dirty="0"/>
              <a:t>PCNN</a:t>
            </a:r>
            <a:r>
              <a:rPr lang="zh-CN" altLang="en-US" b="1" dirty="0"/>
              <a:t>，</a:t>
            </a:r>
            <a:r>
              <a:rPr lang="en-US" altLang="zh-CN" b="1" dirty="0"/>
              <a:t>2015</a:t>
            </a:r>
            <a:endParaRPr lang="zh-CN" altLang="en-US" b="1" dirty="0"/>
          </a:p>
        </p:txBody>
      </p:sp>
      <p:sp>
        <p:nvSpPr>
          <p:cNvPr id="14" name="文本框 13">
            <a:extLst>
              <a:ext uri="{FF2B5EF4-FFF2-40B4-BE49-F238E27FC236}">
                <a16:creationId xmlns:a16="http://schemas.microsoft.com/office/drawing/2014/main" id="{75DE04C4-D4C6-4F6E-89A4-2366AB386CF5}"/>
              </a:ext>
            </a:extLst>
          </p:cNvPr>
          <p:cNvSpPr txBox="1"/>
          <p:nvPr/>
        </p:nvSpPr>
        <p:spPr>
          <a:xfrm>
            <a:off x="2641759" y="2703640"/>
            <a:ext cx="1511555" cy="923330"/>
          </a:xfrm>
          <a:prstGeom prst="rect">
            <a:avLst/>
          </a:prstGeom>
          <a:noFill/>
        </p:spPr>
        <p:txBody>
          <a:bodyPr wrap="square" rtlCol="0">
            <a:spAutoFit/>
          </a:bodyPr>
          <a:lstStyle/>
          <a:p>
            <a:r>
              <a:rPr lang="en-US" altLang="zh-CN" b="1" dirty="0"/>
              <a:t>Selective attention</a:t>
            </a:r>
            <a:r>
              <a:rPr lang="zh-CN" altLang="en-US" b="1" dirty="0"/>
              <a:t>，</a:t>
            </a:r>
            <a:r>
              <a:rPr lang="en-US" altLang="zh-CN" b="1" dirty="0"/>
              <a:t>2016</a:t>
            </a:r>
            <a:endParaRPr lang="zh-CN" altLang="en-US" b="1" dirty="0"/>
          </a:p>
        </p:txBody>
      </p:sp>
      <p:sp>
        <p:nvSpPr>
          <p:cNvPr id="15" name="文本框 14">
            <a:extLst>
              <a:ext uri="{FF2B5EF4-FFF2-40B4-BE49-F238E27FC236}">
                <a16:creationId xmlns:a16="http://schemas.microsoft.com/office/drawing/2014/main" id="{CA54282C-E387-4E10-AECE-EBFE8FAB7AFF}"/>
              </a:ext>
            </a:extLst>
          </p:cNvPr>
          <p:cNvSpPr txBox="1"/>
          <p:nvPr/>
        </p:nvSpPr>
        <p:spPr>
          <a:xfrm>
            <a:off x="3344610" y="4620798"/>
            <a:ext cx="1669347" cy="923330"/>
          </a:xfrm>
          <a:prstGeom prst="rect">
            <a:avLst/>
          </a:prstGeom>
          <a:noFill/>
        </p:spPr>
        <p:txBody>
          <a:bodyPr wrap="square" rtlCol="0">
            <a:spAutoFit/>
          </a:bodyPr>
          <a:lstStyle/>
          <a:p>
            <a:r>
              <a:rPr lang="zh-CN" altLang="en-US" b="1" dirty="0"/>
              <a:t>实体描述或者实体类别信息，</a:t>
            </a:r>
            <a:r>
              <a:rPr lang="en-US" altLang="zh-CN" b="1" dirty="0"/>
              <a:t>2017</a:t>
            </a:r>
            <a:endParaRPr lang="zh-CN" altLang="en-US" b="1" dirty="0"/>
          </a:p>
        </p:txBody>
      </p:sp>
      <p:cxnSp>
        <p:nvCxnSpPr>
          <p:cNvPr id="16" name="直接连接符 15">
            <a:extLst>
              <a:ext uri="{FF2B5EF4-FFF2-40B4-BE49-F238E27FC236}">
                <a16:creationId xmlns:a16="http://schemas.microsoft.com/office/drawing/2014/main" id="{6A0A2553-C901-460D-AADC-FCF7A1B91939}"/>
              </a:ext>
            </a:extLst>
          </p:cNvPr>
          <p:cNvCxnSpPr>
            <a:cxnSpLocks/>
          </p:cNvCxnSpPr>
          <p:nvPr/>
        </p:nvCxnSpPr>
        <p:spPr>
          <a:xfrm>
            <a:off x="4737773" y="3676261"/>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C087557-6975-44F1-A773-06EB1A1A9F3F}"/>
              </a:ext>
            </a:extLst>
          </p:cNvPr>
          <p:cNvSpPr txBox="1"/>
          <p:nvPr/>
        </p:nvSpPr>
        <p:spPr>
          <a:xfrm>
            <a:off x="4100387" y="2814047"/>
            <a:ext cx="2378296" cy="646331"/>
          </a:xfrm>
          <a:prstGeom prst="rect">
            <a:avLst/>
          </a:prstGeom>
          <a:noFill/>
        </p:spPr>
        <p:txBody>
          <a:bodyPr wrap="square" rtlCol="0">
            <a:spAutoFit/>
          </a:bodyPr>
          <a:lstStyle/>
          <a:p>
            <a:r>
              <a:rPr lang="en-US" altLang="zh-CN" b="1" dirty="0">
                <a:solidFill>
                  <a:srgbClr val="C00000"/>
                </a:solidFill>
              </a:rPr>
              <a:t>Tree-GRU</a:t>
            </a:r>
            <a:r>
              <a:rPr lang="zh-CN" altLang="en-US" b="1" dirty="0">
                <a:solidFill>
                  <a:srgbClr val="C00000"/>
                </a:solidFill>
              </a:rPr>
              <a:t>，</a:t>
            </a:r>
            <a:r>
              <a:rPr lang="en-US" altLang="zh-CN" b="1" dirty="0">
                <a:solidFill>
                  <a:srgbClr val="C00000"/>
                </a:solidFill>
              </a:rPr>
              <a:t>2018</a:t>
            </a:r>
            <a:r>
              <a:rPr lang="zh-CN" altLang="en-US" b="1" dirty="0">
                <a:solidFill>
                  <a:srgbClr val="C00000"/>
                </a:solidFill>
              </a:rPr>
              <a:t>，</a:t>
            </a:r>
            <a:endParaRPr lang="en-US" altLang="zh-CN" b="1" dirty="0">
              <a:solidFill>
                <a:srgbClr val="C00000"/>
              </a:solidFill>
            </a:endParaRPr>
          </a:p>
          <a:p>
            <a:r>
              <a:rPr lang="zh-CN" altLang="en-US" b="1" dirty="0">
                <a:solidFill>
                  <a:srgbClr val="C00000"/>
                </a:solidFill>
              </a:rPr>
              <a:t>使用依存关系树</a:t>
            </a:r>
          </a:p>
        </p:txBody>
      </p:sp>
      <p:sp>
        <p:nvSpPr>
          <p:cNvPr id="20" name="箭头: 下 19">
            <a:extLst>
              <a:ext uri="{FF2B5EF4-FFF2-40B4-BE49-F238E27FC236}">
                <a16:creationId xmlns:a16="http://schemas.microsoft.com/office/drawing/2014/main" id="{67DC88DE-EC59-43B6-B5E4-53D430A84522}"/>
              </a:ext>
            </a:extLst>
          </p:cNvPr>
          <p:cNvSpPr/>
          <p:nvPr/>
        </p:nvSpPr>
        <p:spPr>
          <a:xfrm>
            <a:off x="5013957" y="2166948"/>
            <a:ext cx="1464726" cy="646331"/>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GCN</a:t>
            </a:r>
            <a:endParaRPr lang="zh-CN" altLang="en-US" dirty="0"/>
          </a:p>
        </p:txBody>
      </p:sp>
      <p:sp>
        <p:nvSpPr>
          <p:cNvPr id="21" name="文本框 20">
            <a:extLst>
              <a:ext uri="{FF2B5EF4-FFF2-40B4-BE49-F238E27FC236}">
                <a16:creationId xmlns:a16="http://schemas.microsoft.com/office/drawing/2014/main" id="{0B7DA900-8A16-4351-9038-4385ED0D6811}"/>
              </a:ext>
            </a:extLst>
          </p:cNvPr>
          <p:cNvSpPr txBox="1"/>
          <p:nvPr/>
        </p:nvSpPr>
        <p:spPr>
          <a:xfrm>
            <a:off x="6751320" y="1661160"/>
            <a:ext cx="5440680" cy="1842556"/>
          </a:xfrm>
          <a:prstGeom prst="rect">
            <a:avLst/>
          </a:prstGeom>
          <a:noFill/>
        </p:spPr>
        <p:txBody>
          <a:bodyPr wrap="square" rtlCol="0">
            <a:spAutoFit/>
          </a:bodyPr>
          <a:lstStyle/>
          <a:p>
            <a:pPr>
              <a:lnSpc>
                <a:spcPct val="150000"/>
              </a:lnSpc>
            </a:pPr>
            <a:r>
              <a:rPr lang="zh-CN" altLang="en-US" sz="2400" b="1" dirty="0">
                <a:solidFill>
                  <a:srgbClr val="24569D"/>
                </a:solidFill>
              </a:rPr>
              <a:t>已有研究：</a:t>
            </a:r>
            <a:endParaRPr lang="en-US" altLang="zh-CN" sz="2400" b="1" dirty="0">
              <a:solidFill>
                <a:srgbClr val="24569D"/>
              </a:solidFill>
            </a:endParaRPr>
          </a:p>
          <a:p>
            <a:pPr>
              <a:lnSpc>
                <a:spcPct val="150000"/>
              </a:lnSpc>
            </a:pPr>
            <a:r>
              <a:rPr lang="en-US" altLang="zh-CN" dirty="0"/>
              <a:t>1.</a:t>
            </a:r>
            <a:r>
              <a:rPr lang="zh-CN" altLang="en-US" dirty="0"/>
              <a:t>利用依存关系树得到语法特征，对关系抽取有帮助；</a:t>
            </a:r>
            <a:endParaRPr lang="en-US" altLang="zh-CN" dirty="0"/>
          </a:p>
          <a:p>
            <a:pPr>
              <a:lnSpc>
                <a:spcPct val="150000"/>
              </a:lnSpc>
            </a:pPr>
            <a:r>
              <a:rPr lang="en-US" altLang="zh-CN" dirty="0"/>
              <a:t>2.</a:t>
            </a:r>
            <a:r>
              <a:rPr lang="zh-CN" altLang="en-US" dirty="0"/>
              <a:t>利用</a:t>
            </a:r>
            <a:r>
              <a:rPr lang="en-US" altLang="zh-CN" dirty="0"/>
              <a:t>GCN</a:t>
            </a:r>
            <a:r>
              <a:rPr lang="zh-CN" altLang="en-US" dirty="0"/>
              <a:t>可以得到有效的句法信息；</a:t>
            </a:r>
            <a:endParaRPr lang="en-US" altLang="zh-CN" dirty="0"/>
          </a:p>
          <a:p>
            <a:pPr>
              <a:lnSpc>
                <a:spcPct val="150000"/>
              </a:lnSpc>
            </a:pPr>
            <a:r>
              <a:rPr lang="en-US" altLang="zh-CN" dirty="0"/>
              <a:t>3.</a:t>
            </a:r>
            <a:r>
              <a:rPr lang="zh-CN" altLang="en-US" dirty="0"/>
              <a:t>使用实体描述或者实体类别信息。</a:t>
            </a:r>
          </a:p>
        </p:txBody>
      </p:sp>
      <p:sp>
        <p:nvSpPr>
          <p:cNvPr id="22" name="文本框 21">
            <a:extLst>
              <a:ext uri="{FF2B5EF4-FFF2-40B4-BE49-F238E27FC236}">
                <a16:creationId xmlns:a16="http://schemas.microsoft.com/office/drawing/2014/main" id="{454A4CE5-B7C3-4FF1-939B-F8924EA52F53}"/>
              </a:ext>
            </a:extLst>
          </p:cNvPr>
          <p:cNvSpPr txBox="1"/>
          <p:nvPr/>
        </p:nvSpPr>
        <p:spPr>
          <a:xfrm>
            <a:off x="6746908" y="3537937"/>
            <a:ext cx="5445092" cy="2673552"/>
          </a:xfrm>
          <a:prstGeom prst="rect">
            <a:avLst/>
          </a:prstGeom>
          <a:noFill/>
        </p:spPr>
        <p:txBody>
          <a:bodyPr wrap="square" rtlCol="0">
            <a:spAutoFit/>
          </a:bodyPr>
          <a:lstStyle/>
          <a:p>
            <a:pPr>
              <a:lnSpc>
                <a:spcPct val="150000"/>
              </a:lnSpc>
            </a:pPr>
            <a:r>
              <a:rPr lang="zh-CN" altLang="en-US" sz="2400" b="1" dirty="0">
                <a:solidFill>
                  <a:srgbClr val="24569D"/>
                </a:solidFill>
              </a:rPr>
              <a:t>创新点：</a:t>
            </a:r>
            <a:endParaRPr lang="en-US" altLang="zh-CN" sz="2400" b="1" dirty="0">
              <a:solidFill>
                <a:srgbClr val="24569D"/>
              </a:solidFill>
            </a:endParaRPr>
          </a:p>
          <a:p>
            <a:pPr>
              <a:lnSpc>
                <a:spcPct val="150000"/>
              </a:lnSpc>
            </a:pPr>
            <a:r>
              <a:rPr lang="en-US" altLang="zh-CN" dirty="0"/>
              <a:t>1. </a:t>
            </a:r>
            <a:r>
              <a:rPr lang="zh-CN" altLang="en-US" dirty="0"/>
              <a:t>利用依存关系树得到语法特征，再利用</a:t>
            </a:r>
            <a:r>
              <a:rPr lang="en-US" altLang="zh-CN" dirty="0"/>
              <a:t>GCN</a:t>
            </a:r>
            <a:r>
              <a:rPr lang="zh-CN" altLang="en-US" dirty="0"/>
              <a:t>编码；</a:t>
            </a:r>
            <a:endParaRPr lang="en-US" altLang="zh-CN" dirty="0"/>
          </a:p>
          <a:p>
            <a:pPr>
              <a:lnSpc>
                <a:spcPct val="150000"/>
              </a:lnSpc>
            </a:pPr>
            <a:r>
              <a:rPr lang="en-US" altLang="zh-CN" dirty="0"/>
              <a:t>2. </a:t>
            </a:r>
            <a:r>
              <a:rPr lang="zh-CN" altLang="en-US" dirty="0"/>
              <a:t>提出使用关系别名；</a:t>
            </a:r>
            <a:endParaRPr lang="en-US" altLang="zh-CN" dirty="0"/>
          </a:p>
          <a:p>
            <a:pPr>
              <a:lnSpc>
                <a:spcPct val="150000"/>
              </a:lnSpc>
            </a:pPr>
            <a:r>
              <a:rPr lang="en-US" altLang="zh-CN" dirty="0"/>
              <a:t>3. </a:t>
            </a:r>
            <a:r>
              <a:rPr lang="zh-CN" altLang="en-US" dirty="0"/>
              <a:t>优先选择知识库中可以得到的实体类别或者关系别名，也会使用</a:t>
            </a:r>
            <a:r>
              <a:rPr lang="en-US" altLang="zh-CN" dirty="0" err="1"/>
              <a:t>OpenIE</a:t>
            </a:r>
            <a:r>
              <a:rPr lang="zh-CN" altLang="en-US" dirty="0"/>
              <a:t>方法无监督地获取可能存在的关系</a:t>
            </a:r>
          </a:p>
        </p:txBody>
      </p:sp>
    </p:spTree>
    <p:extLst>
      <p:ext uri="{BB962C8B-B14F-4D97-AF65-F5344CB8AC3E}">
        <p14:creationId xmlns:p14="http://schemas.microsoft.com/office/powerpoint/2010/main" val="201575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pic>
        <p:nvPicPr>
          <p:cNvPr id="4" name="图片 3">
            <a:extLst>
              <a:ext uri="{FF2B5EF4-FFF2-40B4-BE49-F238E27FC236}">
                <a16:creationId xmlns:a16="http://schemas.microsoft.com/office/drawing/2014/main" id="{81622B04-3CA6-4B83-8991-FADE0030927C}"/>
              </a:ext>
            </a:extLst>
          </p:cNvPr>
          <p:cNvPicPr>
            <a:picLocks noChangeAspect="1"/>
          </p:cNvPicPr>
          <p:nvPr/>
        </p:nvPicPr>
        <p:blipFill>
          <a:blip r:embed="rId3"/>
          <a:stretch>
            <a:fillRect/>
          </a:stretch>
        </p:blipFill>
        <p:spPr>
          <a:xfrm>
            <a:off x="1783730" y="2588173"/>
            <a:ext cx="8624540" cy="3813421"/>
          </a:xfrm>
          <a:prstGeom prst="rect">
            <a:avLst/>
          </a:prstGeom>
        </p:spPr>
      </p:pic>
      <p:sp>
        <p:nvSpPr>
          <p:cNvPr id="7" name="文本框 6">
            <a:extLst>
              <a:ext uri="{FF2B5EF4-FFF2-40B4-BE49-F238E27FC236}">
                <a16:creationId xmlns:a16="http://schemas.microsoft.com/office/drawing/2014/main" id="{AA96A267-2FF8-4FA7-B8CB-2C3FC747C1CE}"/>
              </a:ext>
            </a:extLst>
          </p:cNvPr>
          <p:cNvSpPr txBox="1"/>
          <p:nvPr/>
        </p:nvSpPr>
        <p:spPr>
          <a:xfrm>
            <a:off x="3668092" y="1300105"/>
            <a:ext cx="6106160" cy="1282787"/>
          </a:xfrm>
          <a:prstGeom prst="rect">
            <a:avLst/>
          </a:prstGeom>
          <a:noFill/>
        </p:spPr>
        <p:txBody>
          <a:bodyPr wrap="square">
            <a:spAutoFit/>
          </a:bodyPr>
          <a:lstStyle/>
          <a:p>
            <a:pPr>
              <a:lnSpc>
                <a:spcPct val="150000"/>
              </a:lnSpc>
            </a:pPr>
            <a:r>
              <a:rPr lang="en-US" altLang="zh-CN" b="1" dirty="0">
                <a:solidFill>
                  <a:srgbClr val="24569D"/>
                </a:solidFill>
              </a:rPr>
              <a:t>1.Syntactic Sentence Encoding</a:t>
            </a:r>
          </a:p>
          <a:p>
            <a:pPr>
              <a:lnSpc>
                <a:spcPct val="150000"/>
              </a:lnSpc>
            </a:pPr>
            <a:r>
              <a:rPr lang="en-US" altLang="zh-CN" b="1" dirty="0">
                <a:solidFill>
                  <a:srgbClr val="24569D"/>
                </a:solidFill>
              </a:rPr>
              <a:t>2.Side Information Acquisition</a:t>
            </a:r>
          </a:p>
          <a:p>
            <a:pPr>
              <a:lnSpc>
                <a:spcPct val="150000"/>
              </a:lnSpc>
            </a:pPr>
            <a:r>
              <a:rPr lang="en-US" altLang="zh-CN" b="1" dirty="0">
                <a:solidFill>
                  <a:srgbClr val="24569D"/>
                </a:solidFill>
              </a:rPr>
              <a:t>3.Instance Set Aggregation</a:t>
            </a:r>
            <a:endParaRPr lang="zh-CN" altLang="en-US" b="1" dirty="0">
              <a:solidFill>
                <a:srgbClr val="24569D"/>
              </a:solidFill>
            </a:endParaRPr>
          </a:p>
        </p:txBody>
      </p:sp>
    </p:spTree>
    <p:extLst>
      <p:ext uri="{BB962C8B-B14F-4D97-AF65-F5344CB8AC3E}">
        <p14:creationId xmlns:p14="http://schemas.microsoft.com/office/powerpoint/2010/main" val="389206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pic>
        <p:nvPicPr>
          <p:cNvPr id="2" name="图片 1">
            <a:extLst>
              <a:ext uri="{FF2B5EF4-FFF2-40B4-BE49-F238E27FC236}">
                <a16:creationId xmlns:a16="http://schemas.microsoft.com/office/drawing/2014/main" id="{27F19ADA-1878-489A-A2BF-A18EC580F408}"/>
              </a:ext>
            </a:extLst>
          </p:cNvPr>
          <p:cNvPicPr>
            <a:picLocks noChangeAspect="1"/>
          </p:cNvPicPr>
          <p:nvPr/>
        </p:nvPicPr>
        <p:blipFill>
          <a:blip r:embed="rId3"/>
          <a:stretch>
            <a:fillRect/>
          </a:stretch>
        </p:blipFill>
        <p:spPr>
          <a:xfrm>
            <a:off x="7414722" y="4553533"/>
            <a:ext cx="2758679" cy="510584"/>
          </a:xfrm>
          <a:prstGeom prst="rect">
            <a:avLst/>
          </a:prstGeom>
        </p:spPr>
      </p:pic>
      <p:pic>
        <p:nvPicPr>
          <p:cNvPr id="6" name="图片 5">
            <a:extLst>
              <a:ext uri="{FF2B5EF4-FFF2-40B4-BE49-F238E27FC236}">
                <a16:creationId xmlns:a16="http://schemas.microsoft.com/office/drawing/2014/main" id="{A078C713-FED0-457A-99CC-FC2F05435852}"/>
              </a:ext>
            </a:extLst>
          </p:cNvPr>
          <p:cNvPicPr>
            <a:picLocks noChangeAspect="1"/>
          </p:cNvPicPr>
          <p:nvPr/>
        </p:nvPicPr>
        <p:blipFill>
          <a:blip r:embed="rId4"/>
          <a:stretch>
            <a:fillRect/>
          </a:stretch>
        </p:blipFill>
        <p:spPr>
          <a:xfrm>
            <a:off x="7414722" y="2631337"/>
            <a:ext cx="3048264" cy="792549"/>
          </a:xfrm>
          <a:prstGeom prst="rect">
            <a:avLst/>
          </a:prstGeom>
        </p:spPr>
      </p:pic>
      <p:pic>
        <p:nvPicPr>
          <p:cNvPr id="7" name="图片 6">
            <a:extLst>
              <a:ext uri="{FF2B5EF4-FFF2-40B4-BE49-F238E27FC236}">
                <a16:creationId xmlns:a16="http://schemas.microsoft.com/office/drawing/2014/main" id="{56C79DA4-1430-447F-BDCD-CEFF41D6D2F1}"/>
              </a:ext>
            </a:extLst>
          </p:cNvPr>
          <p:cNvPicPr>
            <a:picLocks noChangeAspect="1"/>
          </p:cNvPicPr>
          <p:nvPr/>
        </p:nvPicPr>
        <p:blipFill>
          <a:blip r:embed="rId5"/>
          <a:stretch>
            <a:fillRect/>
          </a:stretch>
        </p:blipFill>
        <p:spPr>
          <a:xfrm>
            <a:off x="1436052" y="4153448"/>
            <a:ext cx="2430991" cy="655377"/>
          </a:xfrm>
          <a:prstGeom prst="rect">
            <a:avLst/>
          </a:prstGeom>
        </p:spPr>
      </p:pic>
      <p:cxnSp>
        <p:nvCxnSpPr>
          <p:cNvPr id="9" name="直接连接符 8">
            <a:extLst>
              <a:ext uri="{FF2B5EF4-FFF2-40B4-BE49-F238E27FC236}">
                <a16:creationId xmlns:a16="http://schemas.microsoft.com/office/drawing/2014/main" id="{6207F456-BC46-4F15-B890-F9FC395298BE}"/>
              </a:ext>
            </a:extLst>
          </p:cNvPr>
          <p:cNvCxnSpPr>
            <a:cxnSpLocks/>
          </p:cNvCxnSpPr>
          <p:nvPr/>
        </p:nvCxnSpPr>
        <p:spPr>
          <a:xfrm>
            <a:off x="6096000" y="2068070"/>
            <a:ext cx="0" cy="381151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图片 9">
            <a:extLst>
              <a:ext uri="{FF2B5EF4-FFF2-40B4-BE49-F238E27FC236}">
                <a16:creationId xmlns:a16="http://schemas.microsoft.com/office/drawing/2014/main" id="{E93AB68E-DB5B-4951-A063-1941DCFEB2AF}"/>
              </a:ext>
            </a:extLst>
          </p:cNvPr>
          <p:cNvPicPr>
            <a:picLocks noChangeAspect="1"/>
          </p:cNvPicPr>
          <p:nvPr/>
        </p:nvPicPr>
        <p:blipFill>
          <a:blip r:embed="rId6"/>
          <a:stretch>
            <a:fillRect/>
          </a:stretch>
        </p:blipFill>
        <p:spPr>
          <a:xfrm>
            <a:off x="1500827" y="2662498"/>
            <a:ext cx="2301439" cy="678239"/>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E0788B16-33C9-4D8E-A87A-2AE0B9208C44}"/>
                  </a:ext>
                </a:extLst>
              </p:cNvPr>
              <p:cNvSpPr txBox="1"/>
              <p:nvPr/>
            </p:nvSpPr>
            <p:spPr>
              <a:xfrm>
                <a:off x="487686" y="1887936"/>
                <a:ext cx="5349219" cy="584775"/>
              </a:xfrm>
              <a:prstGeom prst="rect">
                <a:avLst/>
              </a:prstGeom>
              <a:noFill/>
            </p:spPr>
            <p:txBody>
              <a:bodyPr wrap="square">
                <a:spAutoFit/>
              </a:bodyPr>
              <a:lstStyle/>
              <a:p>
                <a:r>
                  <a:rPr lang="zh-CN" altLang="en-US" sz="1600" dirty="0"/>
                  <a:t>图</a:t>
                </a:r>
                <a:r>
                  <a:rPr lang="en-US" altLang="zh-CN" sz="1600" dirty="0"/>
                  <a:t>G=(V,E</a:t>
                </a:r>
                <a:r>
                  <a:rPr lang="zh-CN" altLang="en-US" sz="1600" dirty="0"/>
                  <a:t>），</a:t>
                </a:r>
                <a:r>
                  <a:rPr lang="en-US" altLang="zh-CN" sz="1600" dirty="0"/>
                  <a:t>V</a:t>
                </a:r>
                <a:r>
                  <a:rPr lang="zh-CN" altLang="en-US" sz="1600" dirty="0"/>
                  <a:t>代表顶点集，</a:t>
                </a:r>
                <a:r>
                  <a:rPr lang="en-US" altLang="zh-CN" sz="1600" dirty="0"/>
                  <a:t>E</a:t>
                </a:r>
                <a:r>
                  <a:rPr lang="zh-CN" altLang="en-US" sz="1600" dirty="0"/>
                  <a:t>代表表，一条由顶点</a:t>
                </a:r>
                <a:r>
                  <a:rPr lang="en-US" altLang="zh-CN" sz="1600" dirty="0"/>
                  <a:t>u</a:t>
                </a:r>
                <a:r>
                  <a:rPr lang="zh-CN" altLang="en-US" sz="1600" dirty="0"/>
                  <a:t>到顶点</a:t>
                </a:r>
                <a:r>
                  <a:rPr lang="en-US" altLang="zh-CN" sz="1600" dirty="0"/>
                  <a:t>v</a:t>
                </a:r>
                <a:r>
                  <a:rPr lang="zh-CN" altLang="en-US" sz="1600" dirty="0"/>
                  <a:t>的边有着标签</a:t>
                </a:r>
                <a:r>
                  <a:rPr lang="en-US" altLang="zh-CN" sz="1600" i="1" dirty="0">
                    <a:latin typeface="Cambria Math" panose="02040503050406030204" pitchFamily="18" charset="0"/>
                  </a:rPr>
                  <a:t>l</a:t>
                </a:r>
                <a:r>
                  <a:rPr lang="zh-CN" altLang="en-US" sz="1600" dirty="0"/>
                  <a:t>，表示为（</a:t>
                </a:r>
                <a:r>
                  <a:rPr lang="en-US" altLang="zh-CN" sz="1600" dirty="0" err="1"/>
                  <a:t>u,v,</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𝑙</m:t>
                        </m:r>
                      </m:e>
                      <m:sub>
                        <m:r>
                          <a:rPr lang="en-US" altLang="zh-CN" sz="1600" b="0" i="1" dirty="0" smtClean="0">
                            <a:latin typeface="Cambria Math" panose="02040503050406030204" pitchFamily="18" charset="0"/>
                          </a:rPr>
                          <m:t>𝑢𝑣</m:t>
                        </m:r>
                      </m:sub>
                    </m:sSub>
                  </m:oMath>
                </a14:m>
                <a:r>
                  <a:rPr lang="zh-CN" altLang="en-US" sz="1600" dirty="0"/>
                  <a:t>）</a:t>
                </a:r>
                <a:endParaRPr lang="en-US" altLang="zh-CN" sz="1600" dirty="0"/>
              </a:p>
            </p:txBody>
          </p:sp>
        </mc:Choice>
        <mc:Fallback>
          <p:sp>
            <p:nvSpPr>
              <p:cNvPr id="12" name="文本框 11">
                <a:extLst>
                  <a:ext uri="{FF2B5EF4-FFF2-40B4-BE49-F238E27FC236}">
                    <a16:creationId xmlns:a16="http://schemas.microsoft.com/office/drawing/2014/main" id="{E0788B16-33C9-4D8E-A87A-2AE0B9208C44}"/>
                  </a:ext>
                </a:extLst>
              </p:cNvPr>
              <p:cNvSpPr txBox="1">
                <a:spLocks noRot="1" noChangeAspect="1" noMove="1" noResize="1" noEditPoints="1" noAdjustHandles="1" noChangeArrowheads="1" noChangeShapeType="1" noTextEdit="1"/>
              </p:cNvSpPr>
              <p:nvPr/>
            </p:nvSpPr>
            <p:spPr>
              <a:xfrm>
                <a:off x="487686" y="1887936"/>
                <a:ext cx="5349219" cy="584775"/>
              </a:xfrm>
              <a:prstGeom prst="rect">
                <a:avLst/>
              </a:prstGeom>
              <a:blipFill>
                <a:blip r:embed="rId7"/>
                <a:stretch>
                  <a:fillRect l="-570" t="-4167" b="-125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39CD9D1-7228-494A-8233-36A7E2CD2BEA}"/>
              </a:ext>
            </a:extLst>
          </p:cNvPr>
          <p:cNvSpPr txBox="1"/>
          <p:nvPr/>
        </p:nvSpPr>
        <p:spPr>
          <a:xfrm>
            <a:off x="487686" y="3700106"/>
            <a:ext cx="5349233" cy="338554"/>
          </a:xfrm>
          <a:prstGeom prst="rect">
            <a:avLst/>
          </a:prstGeom>
          <a:noFill/>
        </p:spPr>
        <p:txBody>
          <a:bodyPr wrap="square">
            <a:spAutoFit/>
          </a:bodyPr>
          <a:lstStyle/>
          <a:p>
            <a:r>
              <a:rPr lang="zh-CN" altLang="en-US" sz="1600" dirty="0"/>
              <a:t>为了捕捉到</a:t>
            </a:r>
            <a:r>
              <a:rPr lang="zh-CN" altLang="en-US" sz="1600" b="1" dirty="0">
                <a:solidFill>
                  <a:srgbClr val="C00000"/>
                </a:solidFill>
              </a:rPr>
              <a:t>多跳邻居节点</a:t>
            </a:r>
            <a:r>
              <a:rPr lang="zh-CN" altLang="en-US" sz="1600" dirty="0"/>
              <a:t>，多层的</a:t>
            </a:r>
            <a:r>
              <a:rPr lang="en-US" altLang="zh-CN" sz="1600" dirty="0"/>
              <a:t>GCN</a:t>
            </a:r>
            <a:r>
              <a:rPr lang="zh-CN" altLang="en-US" sz="1600" dirty="0"/>
              <a:t>被层叠起来。</a:t>
            </a:r>
          </a:p>
        </p:txBody>
      </p:sp>
      <p:sp>
        <p:nvSpPr>
          <p:cNvPr id="17" name="文本框 16">
            <a:extLst>
              <a:ext uri="{FF2B5EF4-FFF2-40B4-BE49-F238E27FC236}">
                <a16:creationId xmlns:a16="http://schemas.microsoft.com/office/drawing/2014/main" id="{4B8ED02A-4395-499C-A733-2C87E3BBB53A}"/>
              </a:ext>
            </a:extLst>
          </p:cNvPr>
          <p:cNvSpPr txBox="1"/>
          <p:nvPr/>
        </p:nvSpPr>
        <p:spPr>
          <a:xfrm>
            <a:off x="609603" y="5004139"/>
            <a:ext cx="4876879" cy="338554"/>
          </a:xfrm>
          <a:prstGeom prst="rect">
            <a:avLst/>
          </a:prstGeom>
          <a:noFill/>
        </p:spPr>
        <p:txBody>
          <a:bodyPr wrap="square">
            <a:spAutoFit/>
          </a:bodyPr>
          <a:lstStyle/>
          <a:p>
            <a:r>
              <a:rPr lang="zh-CN" altLang="en-US" sz="1600" dirty="0"/>
              <a:t>为了</a:t>
            </a:r>
            <a:r>
              <a:rPr lang="zh-CN" altLang="en-US" sz="1600" b="1" dirty="0">
                <a:solidFill>
                  <a:srgbClr val="C00000"/>
                </a:solidFill>
              </a:rPr>
              <a:t>降低错误</a:t>
            </a:r>
            <a:r>
              <a:rPr lang="zh-CN" altLang="en-US" sz="1600" dirty="0"/>
              <a:t>边的影响，图的每条边赋予权重。</a:t>
            </a:r>
            <a:endParaRPr lang="en-US" altLang="zh-CN" sz="1600" dirty="0"/>
          </a:p>
        </p:txBody>
      </p:sp>
      <p:pic>
        <p:nvPicPr>
          <p:cNvPr id="18" name="图片 17">
            <a:extLst>
              <a:ext uri="{FF2B5EF4-FFF2-40B4-BE49-F238E27FC236}">
                <a16:creationId xmlns:a16="http://schemas.microsoft.com/office/drawing/2014/main" id="{BC45DA6E-FBED-40BC-9CFB-E1426CB35F9C}"/>
              </a:ext>
            </a:extLst>
          </p:cNvPr>
          <p:cNvPicPr>
            <a:picLocks noChangeAspect="1"/>
          </p:cNvPicPr>
          <p:nvPr/>
        </p:nvPicPr>
        <p:blipFill>
          <a:blip r:embed="rId8"/>
          <a:stretch>
            <a:fillRect/>
          </a:stretch>
        </p:blipFill>
        <p:spPr>
          <a:xfrm>
            <a:off x="1767550" y="5546424"/>
            <a:ext cx="1638442" cy="373412"/>
          </a:xfrm>
          <a:prstGeom prst="rect">
            <a:avLst/>
          </a:prstGeom>
        </p:spPr>
      </p:pic>
      <p:pic>
        <p:nvPicPr>
          <p:cNvPr id="19" name="图片 18">
            <a:extLst>
              <a:ext uri="{FF2B5EF4-FFF2-40B4-BE49-F238E27FC236}">
                <a16:creationId xmlns:a16="http://schemas.microsoft.com/office/drawing/2014/main" id="{992334DC-0619-4500-A8AD-75731CFF3B09}"/>
              </a:ext>
            </a:extLst>
          </p:cNvPr>
          <p:cNvPicPr>
            <a:picLocks noChangeAspect="1"/>
          </p:cNvPicPr>
          <p:nvPr/>
        </p:nvPicPr>
        <p:blipFill>
          <a:blip r:embed="rId9"/>
          <a:stretch>
            <a:fillRect/>
          </a:stretch>
        </p:blipFill>
        <p:spPr>
          <a:xfrm>
            <a:off x="1436134" y="6111070"/>
            <a:ext cx="2575783" cy="525826"/>
          </a:xfrm>
          <a:prstGeom prst="rect">
            <a:avLst/>
          </a:prstGeom>
        </p:spPr>
      </p:pic>
      <p:sp>
        <p:nvSpPr>
          <p:cNvPr id="21" name="文本框 20">
            <a:extLst>
              <a:ext uri="{FF2B5EF4-FFF2-40B4-BE49-F238E27FC236}">
                <a16:creationId xmlns:a16="http://schemas.microsoft.com/office/drawing/2014/main" id="{7B620AE9-1BC2-4DD3-91A4-9E38A9BD225C}"/>
              </a:ext>
            </a:extLst>
          </p:cNvPr>
          <p:cNvSpPr txBox="1"/>
          <p:nvPr/>
        </p:nvSpPr>
        <p:spPr>
          <a:xfrm>
            <a:off x="6812834" y="1887936"/>
            <a:ext cx="4252041" cy="646331"/>
          </a:xfrm>
          <a:prstGeom prst="rect">
            <a:avLst/>
          </a:prstGeom>
          <a:noFill/>
        </p:spPr>
        <p:txBody>
          <a:bodyPr wrap="square">
            <a:spAutoFit/>
          </a:bodyPr>
          <a:lstStyle/>
          <a:p>
            <a:r>
              <a:rPr lang="en-US" altLang="zh-CN" sz="2000" b="1" dirty="0">
                <a:solidFill>
                  <a:srgbClr val="24569D"/>
                </a:solidFill>
              </a:rPr>
              <a:t>3</a:t>
            </a:r>
            <a:r>
              <a:rPr lang="zh-CN" altLang="en-US" sz="2000" b="1" dirty="0">
                <a:solidFill>
                  <a:srgbClr val="24569D"/>
                </a:solidFill>
              </a:rPr>
              <a:t>个边标签：</a:t>
            </a:r>
            <a:endParaRPr lang="en-US" altLang="zh-CN" sz="2000" b="1" dirty="0">
              <a:solidFill>
                <a:srgbClr val="24569D"/>
              </a:solidFill>
            </a:endParaRPr>
          </a:p>
          <a:p>
            <a:r>
              <a:rPr lang="zh-CN" altLang="en-US" sz="1600" dirty="0"/>
              <a:t>在依存关系树上、相反的边、自连接</a:t>
            </a:r>
          </a:p>
        </p:txBody>
      </p:sp>
      <p:sp>
        <p:nvSpPr>
          <p:cNvPr id="23" name="文本框 22">
            <a:extLst>
              <a:ext uri="{FF2B5EF4-FFF2-40B4-BE49-F238E27FC236}">
                <a16:creationId xmlns:a16="http://schemas.microsoft.com/office/drawing/2014/main" id="{7C2FA09A-4315-4AEA-B12F-92B35CD8C2EC}"/>
              </a:ext>
            </a:extLst>
          </p:cNvPr>
          <p:cNvSpPr txBox="1"/>
          <p:nvPr/>
        </p:nvSpPr>
        <p:spPr>
          <a:xfrm>
            <a:off x="6816070" y="4057412"/>
            <a:ext cx="4812029" cy="338554"/>
          </a:xfrm>
          <a:prstGeom prst="rect">
            <a:avLst/>
          </a:prstGeom>
          <a:noFill/>
        </p:spPr>
        <p:txBody>
          <a:bodyPr wrap="square">
            <a:spAutoFit/>
          </a:bodyPr>
          <a:lstStyle/>
          <a:p>
            <a:r>
              <a:rPr lang="zh-CN" altLang="en-US" sz="1600" dirty="0"/>
              <a:t>对于每个</a:t>
            </a:r>
            <a:r>
              <a:rPr lang="en-US" altLang="zh-CN" sz="1600" dirty="0"/>
              <a:t>token</a:t>
            </a:r>
            <a:r>
              <a:rPr lang="zh-CN" altLang="en-US" sz="1600" dirty="0"/>
              <a:t>，</a:t>
            </a:r>
            <a:r>
              <a:rPr lang="en-US" altLang="zh-CN" sz="1600" dirty="0"/>
              <a:t>GCN</a:t>
            </a:r>
            <a:r>
              <a:rPr lang="zh-CN" altLang="en-US" sz="1600" dirty="0"/>
              <a:t>第</a:t>
            </a:r>
            <a:r>
              <a:rPr lang="en-US" altLang="zh-CN" sz="1600" dirty="0"/>
              <a:t>k</a:t>
            </a:r>
            <a:r>
              <a:rPr lang="zh-CN" altLang="en-US" sz="1600" dirty="0"/>
              <a:t>跳的向量被表示为：</a:t>
            </a:r>
          </a:p>
        </p:txBody>
      </p:sp>
    </p:spTree>
    <p:extLst>
      <p:ext uri="{BB962C8B-B14F-4D97-AF65-F5344CB8AC3E}">
        <p14:creationId xmlns:p14="http://schemas.microsoft.com/office/powerpoint/2010/main" val="214118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pic>
        <p:nvPicPr>
          <p:cNvPr id="5" name="图片 4">
            <a:extLst>
              <a:ext uri="{FF2B5EF4-FFF2-40B4-BE49-F238E27FC236}">
                <a16:creationId xmlns:a16="http://schemas.microsoft.com/office/drawing/2014/main" id="{2F376F12-8623-49E3-9719-F44C87B1271C}"/>
              </a:ext>
            </a:extLst>
          </p:cNvPr>
          <p:cNvPicPr>
            <a:picLocks noChangeAspect="1"/>
          </p:cNvPicPr>
          <p:nvPr/>
        </p:nvPicPr>
        <p:blipFill>
          <a:blip r:embed="rId3"/>
          <a:stretch>
            <a:fillRect/>
          </a:stretch>
        </p:blipFill>
        <p:spPr>
          <a:xfrm>
            <a:off x="2072810" y="1607358"/>
            <a:ext cx="7325591" cy="2278842"/>
          </a:xfrm>
          <a:prstGeom prst="rect">
            <a:avLst/>
          </a:prstGeom>
        </p:spPr>
      </p:pic>
      <p:sp>
        <p:nvSpPr>
          <p:cNvPr id="6" name="文本框 5">
            <a:extLst>
              <a:ext uri="{FF2B5EF4-FFF2-40B4-BE49-F238E27FC236}">
                <a16:creationId xmlns:a16="http://schemas.microsoft.com/office/drawing/2014/main" id="{934CE713-4C93-4ECB-91DB-1EB22CE773CC}"/>
              </a:ext>
            </a:extLst>
          </p:cNvPr>
          <p:cNvSpPr txBox="1"/>
          <p:nvPr/>
        </p:nvSpPr>
        <p:spPr>
          <a:xfrm>
            <a:off x="2228850" y="4213948"/>
            <a:ext cx="6103620" cy="2073388"/>
          </a:xfrm>
          <a:prstGeom prst="rect">
            <a:avLst/>
          </a:prstGeom>
          <a:noFill/>
        </p:spPr>
        <p:txBody>
          <a:bodyPr wrap="square">
            <a:spAutoFit/>
          </a:bodyPr>
          <a:lstStyle/>
          <a:p>
            <a:r>
              <a:rPr lang="zh-CN" altLang="en-US" sz="2400" b="1" dirty="0">
                <a:solidFill>
                  <a:srgbClr val="24569D"/>
                </a:solidFill>
              </a:rPr>
              <a:t>如何提取关系别名：</a:t>
            </a:r>
            <a:endParaRPr lang="en-US" altLang="zh-CN" sz="2400" b="1" dirty="0">
              <a:solidFill>
                <a:srgbClr val="24569D"/>
              </a:solidFill>
            </a:endParaRPr>
          </a:p>
          <a:p>
            <a:pPr marL="800100" lvl="1" indent="-342900">
              <a:lnSpc>
                <a:spcPct val="150000"/>
              </a:lnSpc>
              <a:buFont typeface="+mj-lt"/>
              <a:buAutoNum type="arabicPeriod"/>
            </a:pPr>
            <a:r>
              <a:rPr lang="zh-CN" altLang="en-US" dirty="0"/>
              <a:t>句法上下文提取器，识别指代关系的关系短语；</a:t>
            </a:r>
            <a:endParaRPr lang="en-US" altLang="zh-CN" dirty="0"/>
          </a:p>
          <a:p>
            <a:pPr marL="800100" lvl="1" indent="-342900">
              <a:lnSpc>
                <a:spcPct val="150000"/>
              </a:lnSpc>
              <a:buFont typeface="+mj-lt"/>
              <a:buAutoNum type="arabicPeriod"/>
            </a:pPr>
            <a:r>
              <a:rPr lang="zh-CN" altLang="en-US" dirty="0"/>
              <a:t>通过知识库获取到关系别名；</a:t>
            </a:r>
            <a:endParaRPr lang="en-US" altLang="zh-CN" dirty="0"/>
          </a:p>
          <a:p>
            <a:pPr marL="800100" lvl="1" indent="-342900">
              <a:lnSpc>
                <a:spcPct val="150000"/>
              </a:lnSpc>
              <a:buFont typeface="+mj-lt"/>
              <a:buAutoNum type="arabicPeriod"/>
            </a:pPr>
            <a:r>
              <a:rPr lang="zh-CN" altLang="en-US" dirty="0"/>
              <a:t>将关系别名和关系短语都投射到对应的向量空间；</a:t>
            </a:r>
            <a:endParaRPr lang="en-US" altLang="zh-CN" dirty="0"/>
          </a:p>
          <a:p>
            <a:pPr marL="800100" lvl="1" indent="-342900">
              <a:lnSpc>
                <a:spcPct val="150000"/>
              </a:lnSpc>
              <a:buFont typeface="+mj-lt"/>
              <a:buAutoNum type="arabicPeriod"/>
            </a:pPr>
            <a:r>
              <a:rPr lang="zh-CN" altLang="en-US" dirty="0"/>
              <a:t>关系向量对应的最近关系别名被选做辅助信息。</a:t>
            </a:r>
            <a:endParaRPr lang="en-US" altLang="zh-CN" dirty="0"/>
          </a:p>
        </p:txBody>
      </p:sp>
    </p:spTree>
    <p:extLst>
      <p:ext uri="{BB962C8B-B14F-4D97-AF65-F5344CB8AC3E}">
        <p14:creationId xmlns:p14="http://schemas.microsoft.com/office/powerpoint/2010/main" val="384827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sp>
        <p:nvSpPr>
          <p:cNvPr id="5" name="Rectangle 1">
            <a:extLst>
              <a:ext uri="{FF2B5EF4-FFF2-40B4-BE49-F238E27FC236}">
                <a16:creationId xmlns:a16="http://schemas.microsoft.com/office/drawing/2014/main" id="{88630062-9497-4389-9A9C-88C46C9B320E}"/>
              </a:ext>
            </a:extLst>
          </p:cNvPr>
          <p:cNvSpPr>
            <a:spLocks noChangeArrowheads="1"/>
          </p:cNvSpPr>
          <p:nvPr/>
        </p:nvSpPr>
        <p:spPr bwMode="auto">
          <a:xfrm>
            <a:off x="1127124" y="1509309"/>
            <a:ext cx="9717373" cy="4211361"/>
          </a:xfrm>
          <a:prstGeom prst="rect">
            <a:avLst/>
          </a:prstGeom>
          <a:noFill/>
          <a:ln>
            <a:noFill/>
          </a:ln>
          <a:effectLst/>
        </p:spPr>
        <p:txBody>
          <a:bodyPr vert="horz" wrap="squar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数据集：</a:t>
            </a:r>
            <a:r>
              <a:rPr lang="en-US" altLang="zh-CN" sz="2000" dirty="0">
                <a:solidFill>
                  <a:srgbClr val="333333"/>
                </a:solidFill>
                <a:latin typeface="微软雅黑" panose="020B0503020204020204" pitchFamily="34" charset="-122"/>
                <a:ea typeface="微软雅黑" panose="020B0503020204020204" pitchFamily="34" charset="-122"/>
              </a:rPr>
              <a:t>Riedel</a:t>
            </a:r>
            <a:r>
              <a:rPr lang="zh-CN" altLang="en-US" sz="2000" dirty="0">
                <a:solidFill>
                  <a:srgbClr val="333333"/>
                </a:solidFill>
                <a:latin typeface="微软雅黑" panose="020B0503020204020204" pitchFamily="34" charset="-122"/>
                <a:ea typeface="微软雅黑" panose="020B0503020204020204" pitchFamily="34" charset="-122"/>
              </a:rPr>
              <a:t>（基于</a:t>
            </a:r>
            <a:r>
              <a:rPr lang="en-US" altLang="zh-CN" sz="2000" dirty="0">
                <a:solidFill>
                  <a:srgbClr val="333333"/>
                </a:solidFill>
                <a:latin typeface="微软雅黑" panose="020B0503020204020204" pitchFamily="34" charset="-122"/>
                <a:ea typeface="微软雅黑" panose="020B0503020204020204" pitchFamily="34" charset="-122"/>
              </a:rPr>
              <a:t>NYT</a:t>
            </a:r>
            <a:r>
              <a:rPr lang="zh-CN" altLang="en-US" sz="2000" dirty="0">
                <a:solidFill>
                  <a:srgbClr val="333333"/>
                </a:solidFill>
                <a:latin typeface="微软雅黑" panose="020B0503020204020204" pitchFamily="34" charset="-122"/>
                <a:ea typeface="微软雅黑" panose="020B0503020204020204" pitchFamily="34" charset="-122"/>
              </a:rPr>
              <a:t>）</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GIDS</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评价方式：</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held-out评估，将从测试集中提取到的关系标签与其在</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知识库</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中的作比较。</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评价指标：</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precision/recall曲线，precision@N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Baselines</a:t>
            </a:r>
            <a:r>
              <a:rPr kumimoji="0" lang="zh-CN" altLang="en-US"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
            </a:r>
            <a:endParaRPr kumimoji="0" lang="zh-CN" altLang="zh-CN" sz="2000" b="1" i="0" u="none" strike="noStrike" cap="none" normalizeH="0" baseline="0" dirty="0">
              <a:ln>
                <a:noFill/>
              </a:ln>
              <a:solidFill>
                <a:srgbClr val="C00000"/>
              </a:solidFill>
              <a:effectLst/>
            </a:endParaRPr>
          </a:p>
          <a:p>
            <a:pPr marL="800100" lvl="1" indent="-342900">
              <a:lnSpc>
                <a:spcPct val="150000"/>
              </a:lnSpc>
              <a:buFont typeface="Wingdings" panose="05000000000000000000" pitchFamily="2" charset="2"/>
              <a:buChar char="ü"/>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手工特征：Mintz ，MultiR，MIML</a:t>
            </a:r>
          </a:p>
          <a:p>
            <a:pPr marL="800100" lvl="1" indent="-342900">
              <a:lnSpc>
                <a:spcPct val="150000"/>
              </a:lnSpc>
              <a:buFont typeface="Wingdings" panose="05000000000000000000" pitchFamily="2" charset="2"/>
              <a:buChar char="ü"/>
            </a:pP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和改进方法</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PCNN+ATT</a:t>
            </a:r>
          </a:p>
          <a:p>
            <a:pPr marL="800100" lvl="1" indent="-342900">
              <a:lnSpc>
                <a:spcPct val="150000"/>
              </a:lnSpc>
              <a:buFont typeface="Wingdings" panose="05000000000000000000" pitchFamily="2" charset="2"/>
              <a:buChar char="ü"/>
            </a:pP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BGWA</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使用词级别和句子级别注意力的</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Bi-GRU</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243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pic>
        <p:nvPicPr>
          <p:cNvPr id="2" name="图片 1">
            <a:extLst>
              <a:ext uri="{FF2B5EF4-FFF2-40B4-BE49-F238E27FC236}">
                <a16:creationId xmlns:a16="http://schemas.microsoft.com/office/drawing/2014/main" id="{CD0EEA4E-D9AE-4977-B75E-7B4C36808BA4}"/>
              </a:ext>
            </a:extLst>
          </p:cNvPr>
          <p:cNvPicPr>
            <a:picLocks noChangeAspect="1"/>
          </p:cNvPicPr>
          <p:nvPr/>
        </p:nvPicPr>
        <p:blipFill>
          <a:blip r:embed="rId3"/>
          <a:stretch>
            <a:fillRect/>
          </a:stretch>
        </p:blipFill>
        <p:spPr>
          <a:xfrm>
            <a:off x="757934" y="1318155"/>
            <a:ext cx="5822185" cy="2423370"/>
          </a:xfrm>
          <a:prstGeom prst="rect">
            <a:avLst/>
          </a:prstGeom>
        </p:spPr>
      </p:pic>
      <p:pic>
        <p:nvPicPr>
          <p:cNvPr id="4" name="图片 3">
            <a:extLst>
              <a:ext uri="{FF2B5EF4-FFF2-40B4-BE49-F238E27FC236}">
                <a16:creationId xmlns:a16="http://schemas.microsoft.com/office/drawing/2014/main" id="{A8B62B70-71FC-4F37-A2BE-9E71550F46F1}"/>
              </a:ext>
            </a:extLst>
          </p:cNvPr>
          <p:cNvPicPr>
            <a:picLocks noChangeAspect="1"/>
          </p:cNvPicPr>
          <p:nvPr/>
        </p:nvPicPr>
        <p:blipFill>
          <a:blip r:embed="rId4"/>
          <a:stretch>
            <a:fillRect/>
          </a:stretch>
        </p:blipFill>
        <p:spPr>
          <a:xfrm>
            <a:off x="757934" y="4285277"/>
            <a:ext cx="5753599" cy="1615580"/>
          </a:xfrm>
          <a:prstGeom prst="rect">
            <a:avLst/>
          </a:prstGeom>
        </p:spPr>
      </p:pic>
      <p:pic>
        <p:nvPicPr>
          <p:cNvPr id="5" name="图片 4">
            <a:extLst>
              <a:ext uri="{FF2B5EF4-FFF2-40B4-BE49-F238E27FC236}">
                <a16:creationId xmlns:a16="http://schemas.microsoft.com/office/drawing/2014/main" id="{C5FCC507-2AA2-4832-9357-7A62A4042CFA}"/>
              </a:ext>
            </a:extLst>
          </p:cNvPr>
          <p:cNvPicPr>
            <a:picLocks noChangeAspect="1"/>
          </p:cNvPicPr>
          <p:nvPr/>
        </p:nvPicPr>
        <p:blipFill>
          <a:blip r:embed="rId5"/>
          <a:stretch>
            <a:fillRect/>
          </a:stretch>
        </p:blipFill>
        <p:spPr>
          <a:xfrm>
            <a:off x="6842759" y="1998708"/>
            <a:ext cx="4968875" cy="1062263"/>
          </a:xfrm>
          <a:prstGeom prst="rect">
            <a:avLst/>
          </a:prstGeom>
        </p:spPr>
      </p:pic>
    </p:spTree>
    <p:extLst>
      <p:ext uri="{BB962C8B-B14F-4D97-AF65-F5344CB8AC3E}">
        <p14:creationId xmlns:p14="http://schemas.microsoft.com/office/powerpoint/2010/main" val="423655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400110"/>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a:t>
            </a:r>
            <a:r>
              <a:rPr lang="en-US" altLang="zh-CN" sz="2000" b="1" i="0" dirty="0">
                <a:solidFill>
                  <a:srgbClr val="222226"/>
                </a:solidFill>
                <a:effectLst/>
                <a:latin typeface="Microsoft YaHei" panose="020B0503020204020204" pitchFamily="34" charset="-122"/>
                <a:ea typeface="Microsoft YaHei" panose="020B0503020204020204" pitchFamily="34" charset="-122"/>
              </a:rPr>
              <a:t>Exploiting</a:t>
            </a:r>
            <a:r>
              <a:rPr lang="en-US" altLang="zh-CN" b="1" i="0" dirty="0">
                <a:solidFill>
                  <a:srgbClr val="222226"/>
                </a:solidFill>
                <a:effectLst/>
                <a:latin typeface="Microsoft YaHei" panose="020B0503020204020204" pitchFamily="34" charset="-122"/>
                <a:ea typeface="Microsoft YaHei" panose="020B0503020204020204" pitchFamily="34" charset="-122"/>
              </a:rPr>
              <a:t> Noisy Data in Distant Supervision Relation Classification</a:t>
            </a:r>
          </a:p>
        </p:txBody>
      </p:sp>
      <p:sp>
        <p:nvSpPr>
          <p:cNvPr id="5" name="文本框 4">
            <a:extLst>
              <a:ext uri="{FF2B5EF4-FFF2-40B4-BE49-F238E27FC236}">
                <a16:creationId xmlns:a16="http://schemas.microsoft.com/office/drawing/2014/main" id="{DBFF3229-4573-4073-B1E0-6D328D802967}"/>
              </a:ext>
            </a:extLst>
          </p:cNvPr>
          <p:cNvSpPr txBox="1"/>
          <p:nvPr/>
        </p:nvSpPr>
        <p:spPr>
          <a:xfrm>
            <a:off x="1127125" y="907623"/>
            <a:ext cx="9937750" cy="4752391"/>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Motivation</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远程监督已经在关系抽取任务取得了很大的进步，然而它依然受噪音标签的影响。</a:t>
            </a: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Problem</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之前的研究没有充分利用噪音数据，</a:t>
            </a:r>
            <a:r>
              <a:rPr lang="zh-CN" altLang="en-US" b="1" i="0" dirty="0">
                <a:solidFill>
                  <a:srgbClr val="C00000"/>
                </a:solidFill>
                <a:effectLst/>
                <a:latin typeface="Microsoft YaHei" panose="020B0503020204020204" pitchFamily="34" charset="-122"/>
                <a:ea typeface="Microsoft YaHei" panose="020B0503020204020204" pitchFamily="34" charset="-122"/>
              </a:rPr>
              <a:t>找到噪音数据后直接去除</a:t>
            </a:r>
            <a:r>
              <a:rPr lang="zh-CN" altLang="en-US" b="0" i="0" dirty="0">
                <a:solidFill>
                  <a:srgbClr val="333333"/>
                </a:solidFill>
                <a:effectLst/>
                <a:latin typeface="Microsoft YaHei" panose="020B0503020204020204" pitchFamily="34" charset="-122"/>
                <a:ea typeface="Microsoft YaHei" panose="020B0503020204020204" pitchFamily="34" charset="-122"/>
              </a:rPr>
              <a:t>，而这些噪音数据本身也有有益于分类的特征。</a:t>
            </a: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Approach</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提出了</a:t>
            </a:r>
            <a:r>
              <a:rPr lang="en-US" altLang="zh-CN" b="1" i="0" dirty="0">
                <a:solidFill>
                  <a:srgbClr val="C00000"/>
                </a:solidFill>
                <a:effectLst/>
                <a:latin typeface="Microsoft YaHei" panose="020B0503020204020204" pitchFamily="34" charset="-122"/>
                <a:ea typeface="Microsoft YaHei" panose="020B0503020204020204" pitchFamily="34" charset="-122"/>
              </a:rPr>
              <a:t>RCEND</a:t>
            </a:r>
            <a:r>
              <a:rPr lang="zh-CN" altLang="en-US" b="0" i="0" dirty="0">
                <a:solidFill>
                  <a:srgbClr val="333333"/>
                </a:solidFill>
                <a:effectLst/>
                <a:latin typeface="Microsoft YaHei" panose="020B0503020204020204" pitchFamily="34" charset="-122"/>
                <a:ea typeface="Microsoft YaHei" panose="020B0503020204020204" pitchFamily="34" charset="-122"/>
              </a:rPr>
              <a:t>，一个可以充分利用到噪音数据来改善关系分类的框架。</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首先，设计了</a:t>
            </a:r>
            <a:r>
              <a:rPr lang="zh-CN" altLang="en-US" b="1" i="0" dirty="0">
                <a:solidFill>
                  <a:srgbClr val="C00000"/>
                </a:solidFill>
                <a:effectLst/>
                <a:latin typeface="Microsoft YaHei" panose="020B0503020204020204" pitchFamily="34" charset="-122"/>
                <a:ea typeface="Microsoft YaHei" panose="020B0503020204020204" pitchFamily="34" charset="-122"/>
              </a:rPr>
              <a:t>带有强化学习的实例判别器</a:t>
            </a:r>
            <a:r>
              <a:rPr lang="zh-CN" altLang="en-US" b="0" i="0" dirty="0">
                <a:solidFill>
                  <a:srgbClr val="333333"/>
                </a:solidFill>
                <a:effectLst/>
                <a:latin typeface="Microsoft YaHei" panose="020B0503020204020204" pitchFamily="34" charset="-122"/>
                <a:ea typeface="Microsoft YaHei" panose="020B0503020204020204" pitchFamily="34" charset="-122"/>
              </a:rPr>
              <a:t>，以将噪音数据分为正确标记的数据和错误标记的数据。 </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其次，将正确和错误标记的数据分别视为已标记和未标记的数据，再以半监督学习的方式（</a:t>
            </a:r>
            <a:r>
              <a:rPr lang="en-US" altLang="zh-CN" b="1" i="0" dirty="0" err="1">
                <a:solidFill>
                  <a:srgbClr val="C00000"/>
                </a:solidFill>
                <a:effectLst/>
                <a:latin typeface="Microsoft YaHei" panose="020B0503020204020204" pitchFamily="34" charset="-122"/>
                <a:ea typeface="Microsoft YaHei" panose="020B0503020204020204" pitchFamily="34" charset="-122"/>
              </a:rPr>
              <a:t>SemiVAE</a:t>
            </a:r>
            <a:r>
              <a:rPr lang="zh-CN" altLang="en-US" b="0" i="0" dirty="0">
                <a:solidFill>
                  <a:srgbClr val="333333"/>
                </a:solidFill>
                <a:effectLst/>
                <a:latin typeface="Microsoft YaHei" panose="020B0503020204020204" pitchFamily="34" charset="-122"/>
                <a:ea typeface="Microsoft YaHei" panose="020B0503020204020204" pitchFamily="34" charset="-122"/>
              </a:rPr>
              <a:t>）学习一种鲁棒的关系分类器。</a:t>
            </a:r>
          </a:p>
        </p:txBody>
      </p:sp>
    </p:spTree>
    <p:extLst>
      <p:ext uri="{BB962C8B-B14F-4D97-AF65-F5344CB8AC3E}">
        <p14:creationId xmlns:p14="http://schemas.microsoft.com/office/powerpoint/2010/main" val="385586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pic>
        <p:nvPicPr>
          <p:cNvPr id="2" name="图片 1">
            <a:extLst>
              <a:ext uri="{FF2B5EF4-FFF2-40B4-BE49-F238E27FC236}">
                <a16:creationId xmlns:a16="http://schemas.microsoft.com/office/drawing/2014/main" id="{659AD9A7-E92C-47A0-A916-209975D13FFA}"/>
              </a:ext>
            </a:extLst>
          </p:cNvPr>
          <p:cNvPicPr>
            <a:picLocks noChangeAspect="1"/>
          </p:cNvPicPr>
          <p:nvPr/>
        </p:nvPicPr>
        <p:blipFill>
          <a:blip r:embed="rId3"/>
          <a:stretch>
            <a:fillRect/>
          </a:stretch>
        </p:blipFill>
        <p:spPr>
          <a:xfrm>
            <a:off x="6327489" y="1642437"/>
            <a:ext cx="4333875" cy="2733675"/>
          </a:xfrm>
          <a:prstGeom prst="rect">
            <a:avLst/>
          </a:prstGeom>
        </p:spPr>
      </p:pic>
      <p:sp>
        <p:nvSpPr>
          <p:cNvPr id="5" name="文本框 4">
            <a:extLst>
              <a:ext uri="{FF2B5EF4-FFF2-40B4-BE49-F238E27FC236}">
                <a16:creationId xmlns:a16="http://schemas.microsoft.com/office/drawing/2014/main" id="{7BF05B62-09B8-4737-AF7D-530A588DBA5F}"/>
              </a:ext>
            </a:extLst>
          </p:cNvPr>
          <p:cNvSpPr txBox="1"/>
          <p:nvPr/>
        </p:nvSpPr>
        <p:spPr>
          <a:xfrm>
            <a:off x="639051" y="1333298"/>
            <a:ext cx="5088301" cy="4191404"/>
          </a:xfrm>
          <a:prstGeom prst="rect">
            <a:avLst/>
          </a:prstGeom>
          <a:noFill/>
        </p:spPr>
        <p:txBody>
          <a:bodyPr wrap="square" rtlCol="0">
            <a:spAutoFit/>
          </a:bodyPr>
          <a:lstStyle/>
          <a:p>
            <a:pPr marL="285750" indent="-285750">
              <a:lnSpc>
                <a:spcPct val="150000"/>
              </a:lnSpc>
              <a:buClr>
                <a:srgbClr val="24569D"/>
              </a:buClr>
              <a:buFont typeface="Wingdings" panose="05000000000000000000" pitchFamily="2" charset="2"/>
              <a:buChar char="n"/>
            </a:pPr>
            <a:r>
              <a:rPr lang="zh-CN" altLang="en-US" sz="2000" b="1" dirty="0"/>
              <a:t>多样例学习、注意力机制分配权重：</a:t>
            </a:r>
            <a:endParaRPr lang="en-US" altLang="zh-CN" sz="2000" b="1" dirty="0"/>
          </a:p>
          <a:p>
            <a:pPr>
              <a:lnSpc>
                <a:spcPct val="150000"/>
              </a:lnSpc>
              <a:buClr>
                <a:srgbClr val="24569D"/>
              </a:buClr>
            </a:pPr>
            <a:r>
              <a:rPr lang="en-US" altLang="zh-CN" sz="2000" b="0" i="0" dirty="0">
                <a:solidFill>
                  <a:srgbClr val="4D4D4D"/>
                </a:solidFill>
                <a:effectLst/>
                <a:latin typeface="Microsoft YaHei" panose="020B0503020204020204" pitchFamily="34" charset="-122"/>
                <a:ea typeface="Microsoft YaHei" panose="020B0503020204020204" pitchFamily="34" charset="-122"/>
              </a:rPr>
              <a:t>     </a:t>
            </a:r>
            <a:r>
              <a:rPr lang="zh-CN" altLang="en-US" sz="2000" b="0" i="0" dirty="0">
                <a:solidFill>
                  <a:srgbClr val="4D4D4D"/>
                </a:solidFill>
                <a:effectLst/>
                <a:latin typeface="Microsoft YaHei" panose="020B0503020204020204" pitchFamily="34" charset="-122"/>
                <a:ea typeface="Microsoft YaHei" panose="020B0503020204020204" pitchFamily="34" charset="-122"/>
              </a:rPr>
              <a:t>不能很好地应对在</a:t>
            </a:r>
            <a:r>
              <a:rPr lang="zh-CN" altLang="en-US" sz="2000" i="0" dirty="0">
                <a:solidFill>
                  <a:srgbClr val="4D4D4D"/>
                </a:solidFill>
                <a:effectLst/>
                <a:latin typeface="Microsoft YaHei" panose="020B0503020204020204" pitchFamily="34" charset="-122"/>
                <a:ea typeface="Microsoft YaHei" panose="020B0503020204020204" pitchFamily="34" charset="-122"/>
              </a:rPr>
              <a:t>一个</a:t>
            </a:r>
            <a:r>
              <a:rPr lang="en-US" altLang="zh-CN" sz="2000" i="0" dirty="0">
                <a:solidFill>
                  <a:srgbClr val="4D4D4D"/>
                </a:solidFill>
                <a:effectLst/>
                <a:latin typeface="Microsoft YaHei" panose="020B0503020204020204" pitchFamily="34" charset="-122"/>
                <a:ea typeface="Microsoft YaHei" panose="020B0503020204020204" pitchFamily="34" charset="-122"/>
              </a:rPr>
              <a:t>bag</a:t>
            </a:r>
            <a:r>
              <a:rPr lang="zh-CN" altLang="en-US" sz="2000" i="0" dirty="0">
                <a:solidFill>
                  <a:srgbClr val="4D4D4D"/>
                </a:solidFill>
                <a:effectLst/>
                <a:latin typeface="Microsoft YaHei" panose="020B0503020204020204" pitchFamily="34" charset="-122"/>
                <a:ea typeface="Microsoft YaHei" panose="020B0503020204020204" pitchFamily="34" charset="-122"/>
              </a:rPr>
              <a:t>中的全部句子</a:t>
            </a:r>
            <a:r>
              <a:rPr lang="zh-CN" altLang="en-US" sz="2000" b="0" i="0" dirty="0">
                <a:solidFill>
                  <a:srgbClr val="4D4D4D"/>
                </a:solidFill>
                <a:effectLst/>
                <a:latin typeface="Microsoft YaHei" panose="020B0503020204020204" pitchFamily="34" charset="-122"/>
                <a:ea typeface="Microsoft YaHei" panose="020B0503020204020204" pitchFamily="34" charset="-122"/>
              </a:rPr>
              <a:t>均被错误标注的情况；</a:t>
            </a:r>
            <a:endParaRPr lang="en-US" altLang="zh-CN" sz="2000" dirty="0"/>
          </a:p>
          <a:p>
            <a:pPr marL="285750" indent="-285750">
              <a:lnSpc>
                <a:spcPct val="150000"/>
              </a:lnSpc>
              <a:buClr>
                <a:srgbClr val="24569D"/>
              </a:buClr>
              <a:buFont typeface="Wingdings" panose="05000000000000000000" pitchFamily="2" charset="2"/>
              <a:buChar char="n"/>
            </a:pPr>
            <a:r>
              <a:rPr lang="zh-CN" altLang="en-US" sz="2000" b="1" dirty="0"/>
              <a:t>强化学习、对抗训练等，去除错误标注的句子：</a:t>
            </a:r>
            <a:endParaRPr lang="en-US" altLang="zh-CN" sz="2000" b="1" dirty="0"/>
          </a:p>
          <a:p>
            <a:pPr>
              <a:lnSpc>
                <a:spcPct val="150000"/>
              </a:lnSpc>
              <a:buClr>
                <a:srgbClr val="24569D"/>
              </a:buClr>
            </a:pPr>
            <a:r>
              <a:rPr lang="en-US" altLang="zh-CN" sz="2000" dirty="0"/>
              <a:t>      </a:t>
            </a:r>
            <a:r>
              <a:rPr lang="zh-CN" altLang="en-US" sz="2000" dirty="0"/>
              <a:t>直接去掉噪音数据；</a:t>
            </a:r>
            <a:endParaRPr lang="en-US" altLang="zh-CN" sz="2000" dirty="0"/>
          </a:p>
          <a:p>
            <a:pPr marL="285750" indent="-285750">
              <a:lnSpc>
                <a:spcPct val="150000"/>
              </a:lnSpc>
              <a:buClr>
                <a:srgbClr val="24569D"/>
              </a:buClr>
              <a:buFont typeface="Wingdings" panose="05000000000000000000" pitchFamily="2" charset="2"/>
              <a:buChar char="n"/>
            </a:pPr>
            <a:r>
              <a:rPr lang="zh-CN" altLang="en-US" sz="2000" b="1" dirty="0"/>
              <a:t>使用动态</a:t>
            </a:r>
            <a:r>
              <a:rPr lang="en-US" altLang="zh-CN" sz="2000" b="1" dirty="0"/>
              <a:t>soft-label</a:t>
            </a:r>
            <a:r>
              <a:rPr lang="zh-CN" altLang="en-US" sz="2000" b="1" dirty="0"/>
              <a:t>、使用伪相关反馈等纠正错例：</a:t>
            </a:r>
            <a:endParaRPr lang="en-US" altLang="zh-CN" sz="2000" b="1" dirty="0"/>
          </a:p>
          <a:p>
            <a:pPr>
              <a:lnSpc>
                <a:spcPct val="150000"/>
              </a:lnSpc>
              <a:buClr>
                <a:srgbClr val="24569D"/>
              </a:buClr>
            </a:pPr>
            <a:r>
              <a:rPr lang="en-US" altLang="zh-CN" sz="2000" dirty="0"/>
              <a:t>      </a:t>
            </a:r>
            <a:r>
              <a:rPr lang="zh-CN" altLang="en-US" sz="2000" dirty="0"/>
              <a:t>错误传播</a:t>
            </a:r>
            <a:r>
              <a:rPr lang="en-US" altLang="zh-CN" sz="2000" dirty="0"/>
              <a:t> </a:t>
            </a:r>
            <a:r>
              <a:rPr lang="zh-CN" altLang="en-US" sz="2000" dirty="0"/>
              <a:t>。</a:t>
            </a:r>
          </a:p>
        </p:txBody>
      </p:sp>
      <p:sp>
        <p:nvSpPr>
          <p:cNvPr id="6" name="文本框 5">
            <a:extLst>
              <a:ext uri="{FF2B5EF4-FFF2-40B4-BE49-F238E27FC236}">
                <a16:creationId xmlns:a16="http://schemas.microsoft.com/office/drawing/2014/main" id="{533FAE7B-1B97-4705-9A9B-A1655BDDFA9E}"/>
              </a:ext>
            </a:extLst>
          </p:cNvPr>
          <p:cNvSpPr txBox="1"/>
          <p:nvPr/>
        </p:nvSpPr>
        <p:spPr>
          <a:xfrm>
            <a:off x="6500844" y="4569232"/>
            <a:ext cx="4160520" cy="646331"/>
          </a:xfrm>
          <a:prstGeom prst="rect">
            <a:avLst/>
          </a:prstGeom>
          <a:noFill/>
        </p:spPr>
        <p:txBody>
          <a:bodyPr wrap="square" rtlCol="0">
            <a:spAutoFit/>
          </a:bodyPr>
          <a:lstStyle/>
          <a:p>
            <a:r>
              <a:rPr lang="zh-CN" altLang="en-US" dirty="0">
                <a:solidFill>
                  <a:srgbClr val="C00000"/>
                </a:solidFill>
              </a:rPr>
              <a:t>多数方法只注意到假正例（</a:t>
            </a:r>
            <a:r>
              <a:rPr lang="en-US" altLang="zh-CN" dirty="0">
                <a:solidFill>
                  <a:srgbClr val="C00000"/>
                </a:solidFill>
              </a:rPr>
              <a:t>FP</a:t>
            </a:r>
            <a:r>
              <a:rPr lang="zh-CN" altLang="en-US" dirty="0">
                <a:solidFill>
                  <a:srgbClr val="C00000"/>
                </a:solidFill>
              </a:rPr>
              <a:t>），而忽略了假负例（</a:t>
            </a:r>
            <a:r>
              <a:rPr lang="en-US" altLang="zh-CN" dirty="0">
                <a:solidFill>
                  <a:srgbClr val="C00000"/>
                </a:solidFill>
              </a:rPr>
              <a:t>FN</a:t>
            </a:r>
            <a:r>
              <a:rPr lang="zh-CN" altLang="en-US" dirty="0">
                <a:solidFill>
                  <a:srgbClr val="C00000"/>
                </a:solidFill>
              </a:rPr>
              <a:t>）</a:t>
            </a:r>
          </a:p>
        </p:txBody>
      </p:sp>
    </p:spTree>
    <p:extLst>
      <p:ext uri="{BB962C8B-B14F-4D97-AF65-F5344CB8AC3E}">
        <p14:creationId xmlns:p14="http://schemas.microsoft.com/office/powerpoint/2010/main" val="261045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pic>
        <p:nvPicPr>
          <p:cNvPr id="4" name="图片 3">
            <a:extLst>
              <a:ext uri="{FF2B5EF4-FFF2-40B4-BE49-F238E27FC236}">
                <a16:creationId xmlns:a16="http://schemas.microsoft.com/office/drawing/2014/main" id="{70685C63-9C06-491C-B1D1-3FC55675265C}"/>
              </a:ext>
            </a:extLst>
          </p:cNvPr>
          <p:cNvPicPr>
            <a:picLocks noChangeAspect="1"/>
          </p:cNvPicPr>
          <p:nvPr/>
        </p:nvPicPr>
        <p:blipFill>
          <a:blip r:embed="rId3"/>
          <a:stretch>
            <a:fillRect/>
          </a:stretch>
        </p:blipFill>
        <p:spPr>
          <a:xfrm>
            <a:off x="2378439" y="1259499"/>
            <a:ext cx="8109679" cy="4745402"/>
          </a:xfrm>
          <a:prstGeom prst="rect">
            <a:avLst/>
          </a:prstGeom>
        </p:spPr>
      </p:pic>
      <p:pic>
        <p:nvPicPr>
          <p:cNvPr id="6" name="图片 5">
            <a:extLst>
              <a:ext uri="{FF2B5EF4-FFF2-40B4-BE49-F238E27FC236}">
                <a16:creationId xmlns:a16="http://schemas.microsoft.com/office/drawing/2014/main" id="{72B68F43-DCBF-4D78-A6ED-80D752B9E2A0}"/>
              </a:ext>
            </a:extLst>
          </p:cNvPr>
          <p:cNvPicPr>
            <a:picLocks noChangeAspect="1"/>
          </p:cNvPicPr>
          <p:nvPr/>
        </p:nvPicPr>
        <p:blipFill>
          <a:blip r:embed="rId4"/>
          <a:stretch>
            <a:fillRect/>
          </a:stretch>
        </p:blipFill>
        <p:spPr>
          <a:xfrm>
            <a:off x="176026" y="2666934"/>
            <a:ext cx="2004234" cy="1524132"/>
          </a:xfrm>
          <a:prstGeom prst="rect">
            <a:avLst/>
          </a:prstGeom>
        </p:spPr>
      </p:pic>
    </p:spTree>
    <p:extLst>
      <p:ext uri="{BB962C8B-B14F-4D97-AF65-F5344CB8AC3E}">
        <p14:creationId xmlns:p14="http://schemas.microsoft.com/office/powerpoint/2010/main" val="207350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pic>
        <p:nvPicPr>
          <p:cNvPr id="6" name="图片 5">
            <a:extLst>
              <a:ext uri="{FF2B5EF4-FFF2-40B4-BE49-F238E27FC236}">
                <a16:creationId xmlns:a16="http://schemas.microsoft.com/office/drawing/2014/main" id="{A8272A40-4302-4927-9A74-B0B90FB7F1B4}"/>
              </a:ext>
            </a:extLst>
          </p:cNvPr>
          <p:cNvPicPr>
            <a:picLocks noChangeAspect="1"/>
          </p:cNvPicPr>
          <p:nvPr/>
        </p:nvPicPr>
        <p:blipFill>
          <a:blip r:embed="rId3"/>
          <a:stretch>
            <a:fillRect/>
          </a:stretch>
        </p:blipFill>
        <p:spPr>
          <a:xfrm>
            <a:off x="6859093" y="2694513"/>
            <a:ext cx="3019425" cy="619125"/>
          </a:xfrm>
          <a:prstGeom prst="rect">
            <a:avLst/>
          </a:prstGeom>
        </p:spPr>
      </p:pic>
      <p:pic>
        <p:nvPicPr>
          <p:cNvPr id="7" name="图片 6">
            <a:extLst>
              <a:ext uri="{FF2B5EF4-FFF2-40B4-BE49-F238E27FC236}">
                <a16:creationId xmlns:a16="http://schemas.microsoft.com/office/drawing/2014/main" id="{7C63BC2F-6959-4C8A-95F1-BF6E6A27282F}"/>
              </a:ext>
            </a:extLst>
          </p:cNvPr>
          <p:cNvPicPr>
            <a:picLocks noChangeAspect="1"/>
          </p:cNvPicPr>
          <p:nvPr/>
        </p:nvPicPr>
        <p:blipFill>
          <a:blip r:embed="rId4"/>
          <a:stretch>
            <a:fillRect/>
          </a:stretch>
        </p:blipFill>
        <p:spPr>
          <a:xfrm>
            <a:off x="6905737" y="3527107"/>
            <a:ext cx="3876675" cy="561975"/>
          </a:xfrm>
          <a:prstGeom prst="rect">
            <a:avLst/>
          </a:prstGeom>
        </p:spPr>
      </p:pic>
      <p:pic>
        <p:nvPicPr>
          <p:cNvPr id="8" name="图片 7">
            <a:extLst>
              <a:ext uri="{FF2B5EF4-FFF2-40B4-BE49-F238E27FC236}">
                <a16:creationId xmlns:a16="http://schemas.microsoft.com/office/drawing/2014/main" id="{E26EED28-D112-4D69-9B33-055E905F8E09}"/>
              </a:ext>
            </a:extLst>
          </p:cNvPr>
          <p:cNvPicPr>
            <a:picLocks noChangeAspect="1"/>
          </p:cNvPicPr>
          <p:nvPr/>
        </p:nvPicPr>
        <p:blipFill>
          <a:blip r:embed="rId5"/>
          <a:stretch>
            <a:fillRect/>
          </a:stretch>
        </p:blipFill>
        <p:spPr>
          <a:xfrm>
            <a:off x="6859093" y="4682015"/>
            <a:ext cx="3771900" cy="552450"/>
          </a:xfrm>
          <a:prstGeom prst="rect">
            <a:avLst/>
          </a:prstGeom>
        </p:spPr>
      </p:pic>
      <p:pic>
        <p:nvPicPr>
          <p:cNvPr id="9" name="图片 8">
            <a:extLst>
              <a:ext uri="{FF2B5EF4-FFF2-40B4-BE49-F238E27FC236}">
                <a16:creationId xmlns:a16="http://schemas.microsoft.com/office/drawing/2014/main" id="{E6DAB3E4-E1DD-48CB-9541-7BD81273DDA0}"/>
              </a:ext>
            </a:extLst>
          </p:cNvPr>
          <p:cNvPicPr>
            <a:picLocks noChangeAspect="1"/>
          </p:cNvPicPr>
          <p:nvPr/>
        </p:nvPicPr>
        <p:blipFill>
          <a:blip r:embed="rId6"/>
          <a:stretch>
            <a:fillRect/>
          </a:stretch>
        </p:blipFill>
        <p:spPr>
          <a:xfrm>
            <a:off x="1129802" y="1153269"/>
            <a:ext cx="4714286" cy="3788117"/>
          </a:xfrm>
          <a:prstGeom prst="rect">
            <a:avLst/>
          </a:prstGeom>
        </p:spPr>
      </p:pic>
      <p:sp>
        <p:nvSpPr>
          <p:cNvPr id="15" name="文本框 14">
            <a:extLst>
              <a:ext uri="{FF2B5EF4-FFF2-40B4-BE49-F238E27FC236}">
                <a16:creationId xmlns:a16="http://schemas.microsoft.com/office/drawing/2014/main" id="{EEE7F935-1E63-4F31-8E96-657BF367E348}"/>
              </a:ext>
            </a:extLst>
          </p:cNvPr>
          <p:cNvSpPr txBox="1"/>
          <p:nvPr/>
        </p:nvSpPr>
        <p:spPr>
          <a:xfrm>
            <a:off x="6859093" y="4182796"/>
            <a:ext cx="2383077" cy="369332"/>
          </a:xfrm>
          <a:prstGeom prst="rect">
            <a:avLst/>
          </a:prstGeom>
          <a:noFill/>
        </p:spPr>
        <p:txBody>
          <a:bodyPr wrap="square">
            <a:spAutoFit/>
          </a:bodyPr>
          <a:lstStyle/>
          <a:p>
            <a:r>
              <a:rPr lang="en-US" altLang="zh-CN" dirty="0"/>
              <a:t>Policy-based Agent</a:t>
            </a:r>
          </a:p>
        </p:txBody>
      </p:sp>
      <p:pic>
        <p:nvPicPr>
          <p:cNvPr id="13" name="图片 12">
            <a:extLst>
              <a:ext uri="{FF2B5EF4-FFF2-40B4-BE49-F238E27FC236}">
                <a16:creationId xmlns:a16="http://schemas.microsoft.com/office/drawing/2014/main" id="{520E65E5-9305-4309-A1FC-02EED1A2215A}"/>
              </a:ext>
            </a:extLst>
          </p:cNvPr>
          <p:cNvPicPr>
            <a:picLocks noChangeAspect="1"/>
          </p:cNvPicPr>
          <p:nvPr/>
        </p:nvPicPr>
        <p:blipFill>
          <a:blip r:embed="rId7"/>
          <a:stretch>
            <a:fillRect/>
          </a:stretch>
        </p:blipFill>
        <p:spPr>
          <a:xfrm>
            <a:off x="6859093" y="1038988"/>
            <a:ext cx="2004234" cy="1524132"/>
          </a:xfrm>
          <a:prstGeom prst="rect">
            <a:avLst/>
          </a:prstGeom>
        </p:spPr>
      </p:pic>
    </p:spTree>
    <p:extLst>
      <p:ext uri="{BB962C8B-B14F-4D97-AF65-F5344CB8AC3E}">
        <p14:creationId xmlns:p14="http://schemas.microsoft.com/office/powerpoint/2010/main" val="283048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46693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汉仪中黑简" panose="02010609000101010101" pitchFamily="49" charset="-122"/>
                <a:ea typeface="汉仪中黑简" panose="02010609000101010101" pitchFamily="49" charset="-122"/>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3295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0184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727073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PA_椭圆 15"/>
          <p:cNvSpPr/>
          <p:nvPr>
            <p:custDataLst>
              <p:tags r:id="rId1"/>
            </p:custDataLst>
          </p:nvPr>
        </p:nvSpPr>
        <p:spPr>
          <a:xfrm>
            <a:off x="1209789"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01</a:t>
            </a:r>
            <a:endParaRPr lang="zh-CN" altLang="en-US" sz="4800" dirty="0">
              <a:solidFill>
                <a:schemeClr val="tx1">
                  <a:lumMod val="65000"/>
                  <a:lumOff val="35000"/>
                </a:schemeClr>
              </a:solidFill>
              <a:latin typeface="+mj-ea"/>
              <a:ea typeface="+mj-ea"/>
            </a:endParaRPr>
          </a:p>
        </p:txBody>
      </p:sp>
      <p:sp>
        <p:nvSpPr>
          <p:cNvPr id="17" name="PA_椭圆 16"/>
          <p:cNvSpPr/>
          <p:nvPr>
            <p:custDataLst>
              <p:tags r:id="rId2"/>
            </p:custDataLst>
          </p:nvPr>
        </p:nvSpPr>
        <p:spPr>
          <a:xfrm>
            <a:off x="3878679" y="1710531"/>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02</a:t>
            </a:r>
            <a:endParaRPr lang="zh-CN" altLang="en-US" sz="4800" dirty="0">
              <a:solidFill>
                <a:schemeClr val="tx1">
                  <a:lumMod val="65000"/>
                  <a:lumOff val="35000"/>
                </a:schemeClr>
              </a:solidFill>
              <a:latin typeface="+mj-ea"/>
              <a:ea typeface="+mj-ea"/>
            </a:endParaRPr>
          </a:p>
        </p:txBody>
      </p:sp>
      <p:sp>
        <p:nvSpPr>
          <p:cNvPr id="18" name="PA_椭圆 17"/>
          <p:cNvSpPr/>
          <p:nvPr>
            <p:custDataLst>
              <p:tags r:id="rId3"/>
            </p:custDataLst>
          </p:nvPr>
        </p:nvSpPr>
        <p:spPr>
          <a:xfrm>
            <a:off x="6547569"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03</a:t>
            </a:r>
            <a:endParaRPr lang="zh-CN" altLang="en-US" sz="4800" dirty="0">
              <a:solidFill>
                <a:schemeClr val="tx1">
                  <a:lumMod val="65000"/>
                  <a:lumOff val="35000"/>
                </a:schemeClr>
              </a:solidFill>
              <a:latin typeface="+mj-ea"/>
              <a:ea typeface="+mj-ea"/>
            </a:endParaRPr>
          </a:p>
        </p:txBody>
      </p:sp>
      <p:sp>
        <p:nvSpPr>
          <p:cNvPr id="19" name="PA_椭圆 18"/>
          <p:cNvSpPr/>
          <p:nvPr>
            <p:custDataLst>
              <p:tags r:id="rId4"/>
            </p:custDataLst>
          </p:nvPr>
        </p:nvSpPr>
        <p:spPr>
          <a:xfrm>
            <a:off x="9216459" y="1710531"/>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04</a:t>
            </a:r>
            <a:endParaRPr lang="zh-CN" altLang="en-US" sz="4800" dirty="0">
              <a:solidFill>
                <a:schemeClr val="tx1">
                  <a:lumMod val="65000"/>
                  <a:lumOff val="35000"/>
                </a:schemeClr>
              </a:solidFill>
              <a:latin typeface="+mj-ea"/>
              <a:ea typeface="+mj-ea"/>
            </a:endParaRPr>
          </a:p>
        </p:txBody>
      </p:sp>
      <p:sp>
        <p:nvSpPr>
          <p:cNvPr id="24" name="PA_文本框 23"/>
          <p:cNvSpPr txBox="1"/>
          <p:nvPr>
            <p:custDataLst>
              <p:tags r:id="rId5"/>
            </p:custDataLst>
          </p:nvPr>
        </p:nvSpPr>
        <p:spPr>
          <a:xfrm>
            <a:off x="1209789" y="5868873"/>
            <a:ext cx="1415772" cy="461665"/>
          </a:xfrm>
          <a:prstGeom prst="rect">
            <a:avLst/>
          </a:prstGeom>
          <a:noFill/>
        </p:spPr>
        <p:txBody>
          <a:bodyPr wrap="none" rtlCol="0">
            <a:spAutoFit/>
          </a:bodyPr>
          <a:lstStyle/>
          <a:p>
            <a:r>
              <a:rPr lang="zh-CN" altLang="en-US" sz="2400" b="1" dirty="0">
                <a:solidFill>
                  <a:srgbClr val="24569D"/>
                </a:solidFill>
              </a:rPr>
              <a:t>趋势分析</a:t>
            </a:r>
          </a:p>
        </p:txBody>
      </p:sp>
      <p:sp>
        <p:nvSpPr>
          <p:cNvPr id="28" name="PA_文本框 27"/>
          <p:cNvSpPr txBox="1"/>
          <p:nvPr>
            <p:custDataLst>
              <p:tags r:id="rId6"/>
            </p:custDataLst>
          </p:nvPr>
        </p:nvSpPr>
        <p:spPr>
          <a:xfrm>
            <a:off x="6562846" y="5868873"/>
            <a:ext cx="1415772" cy="461665"/>
          </a:xfrm>
          <a:prstGeom prst="rect">
            <a:avLst/>
          </a:prstGeom>
          <a:noFill/>
        </p:spPr>
        <p:txBody>
          <a:bodyPr wrap="none" rtlCol="0">
            <a:spAutoFit/>
          </a:bodyPr>
          <a:lstStyle/>
          <a:p>
            <a:r>
              <a:rPr lang="zh-CN" altLang="en-US" sz="2400" b="1" dirty="0">
                <a:solidFill>
                  <a:srgbClr val="24569D"/>
                </a:solidFill>
              </a:rPr>
              <a:t>具体方法</a:t>
            </a:r>
          </a:p>
        </p:txBody>
      </p:sp>
      <p:sp>
        <p:nvSpPr>
          <p:cNvPr id="29" name="PA_文本框 28"/>
          <p:cNvSpPr txBox="1"/>
          <p:nvPr>
            <p:custDataLst>
              <p:tags r:id="rId7"/>
            </p:custDataLst>
          </p:nvPr>
        </p:nvSpPr>
        <p:spPr>
          <a:xfrm>
            <a:off x="3893956" y="3352301"/>
            <a:ext cx="1415772" cy="461665"/>
          </a:xfrm>
          <a:prstGeom prst="rect">
            <a:avLst/>
          </a:prstGeom>
          <a:noFill/>
        </p:spPr>
        <p:txBody>
          <a:bodyPr wrap="none" rtlCol="0">
            <a:spAutoFit/>
          </a:bodyPr>
          <a:lstStyle/>
          <a:p>
            <a:r>
              <a:rPr lang="zh-CN" altLang="en-US" sz="2400" b="1" dirty="0">
                <a:solidFill>
                  <a:srgbClr val="24569D"/>
                </a:solidFill>
              </a:rPr>
              <a:t>方法概略</a:t>
            </a:r>
          </a:p>
        </p:txBody>
      </p:sp>
      <p:sp>
        <p:nvSpPr>
          <p:cNvPr id="30" name="PA_文本框 29"/>
          <p:cNvSpPr txBox="1"/>
          <p:nvPr>
            <p:custDataLst>
              <p:tags r:id="rId8"/>
            </p:custDataLst>
          </p:nvPr>
        </p:nvSpPr>
        <p:spPr>
          <a:xfrm>
            <a:off x="9231736" y="3352301"/>
            <a:ext cx="1723549" cy="461665"/>
          </a:xfrm>
          <a:prstGeom prst="rect">
            <a:avLst/>
          </a:prstGeom>
          <a:noFill/>
        </p:spPr>
        <p:txBody>
          <a:bodyPr wrap="none" rtlCol="0">
            <a:spAutoFit/>
          </a:bodyPr>
          <a:lstStyle/>
          <a:p>
            <a:r>
              <a:rPr lang="zh-CN" altLang="en-US" sz="2400" b="1" dirty="0">
                <a:solidFill>
                  <a:srgbClr val="24569D"/>
                </a:solidFill>
              </a:rPr>
              <a:t>总结与展望</a:t>
            </a:r>
          </a:p>
        </p:txBody>
      </p:sp>
      <p:sp>
        <p:nvSpPr>
          <p:cNvPr id="2" name="灯片编号占位符 1">
            <a:extLst>
              <a:ext uri="{FF2B5EF4-FFF2-40B4-BE49-F238E27FC236}">
                <a16:creationId xmlns:a16="http://schemas.microsoft.com/office/drawing/2014/main" id="{FF74CB84-9807-485D-B4E9-B5BE9C703C75}"/>
              </a:ext>
            </a:extLst>
          </p:cNvPr>
          <p:cNvSpPr>
            <a:spLocks noGrp="1"/>
          </p:cNvSpPr>
          <p:nvPr>
            <p:ph type="sldNum" sz="quarter" idx="12"/>
          </p:nvPr>
        </p:nvSpPr>
        <p:spPr/>
        <p:txBody>
          <a:bodyPr/>
          <a:lstStyle/>
          <a:p>
            <a:fld id="{B37D35F1-C8A2-4A57-8FB7-EAFE3FD7B391}" type="slidenum">
              <a:rPr lang="zh-CN" altLang="en-US" smtClean="0"/>
              <a:t>2</a:t>
            </a:fld>
            <a:endParaRPr lang="zh-CN" altLang="en-US"/>
          </a:p>
        </p:txBody>
      </p:sp>
      <p:sp>
        <p:nvSpPr>
          <p:cNvPr id="3" name="页脚占位符 2">
            <a:extLst>
              <a:ext uri="{FF2B5EF4-FFF2-40B4-BE49-F238E27FC236}">
                <a16:creationId xmlns:a16="http://schemas.microsoft.com/office/drawing/2014/main" id="{CD8509AF-13F9-4E59-B442-1FA92BE421C9}"/>
              </a:ext>
            </a:extLst>
          </p:cNvPr>
          <p:cNvSpPr>
            <a:spLocks noGrp="1"/>
          </p:cNvSpPr>
          <p:nvPr>
            <p:ph type="ftr" sz="quarter" idx="11"/>
          </p:nvPr>
        </p:nvSpPr>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pic>
        <p:nvPicPr>
          <p:cNvPr id="7" name="图片 6">
            <a:extLst>
              <a:ext uri="{FF2B5EF4-FFF2-40B4-BE49-F238E27FC236}">
                <a16:creationId xmlns:a16="http://schemas.microsoft.com/office/drawing/2014/main" id="{E06E19CD-1CE1-4250-8136-D3C8E7F5391D}"/>
              </a:ext>
            </a:extLst>
          </p:cNvPr>
          <p:cNvPicPr>
            <a:picLocks noChangeAspect="1"/>
          </p:cNvPicPr>
          <p:nvPr/>
        </p:nvPicPr>
        <p:blipFill>
          <a:blip r:embed="rId3"/>
          <a:stretch>
            <a:fillRect/>
          </a:stretch>
        </p:blipFill>
        <p:spPr>
          <a:xfrm>
            <a:off x="1000030" y="1688815"/>
            <a:ext cx="5095970" cy="4017976"/>
          </a:xfrm>
          <a:prstGeom prst="rect">
            <a:avLst/>
          </a:prstGeom>
        </p:spPr>
      </p:pic>
      <p:pic>
        <p:nvPicPr>
          <p:cNvPr id="2050" name="Picture 2">
            <a:extLst>
              <a:ext uri="{FF2B5EF4-FFF2-40B4-BE49-F238E27FC236}">
                <a16:creationId xmlns:a16="http://schemas.microsoft.com/office/drawing/2014/main" id="{ABB09576-E013-4190-A7C1-BB760EB34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95" y="1803106"/>
            <a:ext cx="4162425"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2A25AC93-250C-424A-87E5-5A07ABCAD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995" y="3085128"/>
            <a:ext cx="43719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9FB80B-FE6C-4F35-8259-A9FAF896C6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4907" y="4381451"/>
            <a:ext cx="24574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F84D76B4-8902-4BAA-84AD-777D04A3CC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6294" y="5656684"/>
            <a:ext cx="3114675" cy="51435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3D593B1-53E9-40C0-A831-68E23562ABF5}"/>
              </a:ext>
            </a:extLst>
          </p:cNvPr>
          <p:cNvSpPr txBox="1"/>
          <p:nvPr/>
        </p:nvSpPr>
        <p:spPr>
          <a:xfrm>
            <a:off x="5992748" y="1151209"/>
            <a:ext cx="6026467"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对于标注数据的情况，evidence下界为：第一项是条件对数似然函数，最后一项是KL散度，计算两者之间的互信息</a:t>
            </a:r>
            <a:endParaRPr kumimoji="0" lang="zh-CN" altLang="zh-CN" sz="1050" b="0" i="0" u="none" strike="noStrike" cap="none" normalizeH="0" baseline="0" dirty="0">
              <a:ln>
                <a:noFill/>
              </a:ln>
              <a:solidFill>
                <a:schemeClr val="tx1"/>
              </a:solidFill>
              <a:effectLst/>
            </a:endParaRPr>
          </a:p>
        </p:txBody>
      </p:sp>
      <p:sp>
        <p:nvSpPr>
          <p:cNvPr id="17" name="文本框 16">
            <a:extLst>
              <a:ext uri="{FF2B5EF4-FFF2-40B4-BE49-F238E27FC236}">
                <a16:creationId xmlns:a16="http://schemas.microsoft.com/office/drawing/2014/main" id="{453A4FE4-F707-43C6-92D5-6C95E03B762A}"/>
              </a:ext>
            </a:extLst>
          </p:cNvPr>
          <p:cNvSpPr txBox="1"/>
          <p:nvPr/>
        </p:nvSpPr>
        <p:spPr>
          <a:xfrm>
            <a:off x="6105207" y="2761432"/>
            <a:ext cx="4877213" cy="369332"/>
          </a:xfrm>
          <a:prstGeom prst="rect">
            <a:avLst/>
          </a:prstGeom>
          <a:noFill/>
        </p:spPr>
        <p:txBody>
          <a:bodyPr wrap="square">
            <a:spAutoFit/>
          </a:bodyPr>
          <a:lstStyle/>
          <a:p>
            <a:r>
              <a:rPr kumimoji="0" lang="zh-CN" altLang="zh-CN" sz="18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对于未标注数据的情况，evidence下界为：</a:t>
            </a:r>
            <a:endParaRPr lang="zh-CN" altLang="en-US" dirty="0"/>
          </a:p>
        </p:txBody>
      </p:sp>
      <p:sp>
        <p:nvSpPr>
          <p:cNvPr id="19" name="文本框 18">
            <a:extLst>
              <a:ext uri="{FF2B5EF4-FFF2-40B4-BE49-F238E27FC236}">
                <a16:creationId xmlns:a16="http://schemas.microsoft.com/office/drawing/2014/main" id="{C0E387EE-A3F5-4555-9364-E4BB65E16394}"/>
              </a:ext>
            </a:extLst>
          </p:cNvPr>
          <p:cNvSpPr txBox="1"/>
          <p:nvPr/>
        </p:nvSpPr>
        <p:spPr>
          <a:xfrm>
            <a:off x="5992748" y="4035397"/>
            <a:ext cx="7584602" cy="369332"/>
          </a:xfrm>
          <a:prstGeom prst="rect">
            <a:avLst/>
          </a:prstGeom>
          <a:noFill/>
        </p:spPr>
        <p:txBody>
          <a:bodyPr wrap="square">
            <a:spAutoFit/>
          </a:bodyPr>
          <a:lstStyle/>
          <a:p>
            <a:r>
              <a:rPr lang="zh-CN" altLang="en-US" dirty="0"/>
              <a:t> 由于分类器不能直接从标注数据中获得，因此分类损失如下          </a:t>
            </a:r>
          </a:p>
        </p:txBody>
      </p:sp>
      <p:sp>
        <p:nvSpPr>
          <p:cNvPr id="21" name="文本框 20">
            <a:extLst>
              <a:ext uri="{FF2B5EF4-FFF2-40B4-BE49-F238E27FC236}">
                <a16:creationId xmlns:a16="http://schemas.microsoft.com/office/drawing/2014/main" id="{DA4DEB38-C87E-48FA-9FCF-676AB3FCC265}"/>
              </a:ext>
            </a:extLst>
          </p:cNvPr>
          <p:cNvSpPr txBox="1"/>
          <p:nvPr/>
        </p:nvSpPr>
        <p:spPr>
          <a:xfrm>
            <a:off x="6239983" y="4860869"/>
            <a:ext cx="5779232" cy="646331"/>
          </a:xfrm>
          <a:prstGeom prst="rect">
            <a:avLst/>
          </a:prstGeom>
          <a:noFill/>
        </p:spPr>
        <p:txBody>
          <a:bodyPr wrap="square">
            <a:spAutoFit/>
          </a:bodyPr>
          <a:lstStyle/>
          <a:p>
            <a:r>
              <a:rPr lang="zh-CN" altLang="en-US" dirty="0"/>
              <a:t>为了最大化标注数据</a:t>
            </a:r>
            <a:r>
              <a:rPr lang="en-US" altLang="zh-CN" dirty="0"/>
              <a:t>he</a:t>
            </a:r>
            <a:r>
              <a:rPr lang="zh-CN" altLang="en-US" dirty="0"/>
              <a:t>为标注数据的</a:t>
            </a:r>
            <a:r>
              <a:rPr lang="en-US" altLang="zh-CN" dirty="0" err="1"/>
              <a:t>evidenct</a:t>
            </a:r>
            <a:r>
              <a:rPr lang="zh-CN" altLang="en-US" dirty="0"/>
              <a:t>下界，和最小化分类损失，目标函数如下：</a:t>
            </a:r>
          </a:p>
        </p:txBody>
      </p:sp>
    </p:spTree>
    <p:extLst>
      <p:ext uri="{BB962C8B-B14F-4D97-AF65-F5344CB8AC3E}">
        <p14:creationId xmlns:p14="http://schemas.microsoft.com/office/powerpoint/2010/main" val="2001917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sp>
        <p:nvSpPr>
          <p:cNvPr id="9" name="Rectangle 1">
            <a:extLst>
              <a:ext uri="{FF2B5EF4-FFF2-40B4-BE49-F238E27FC236}">
                <a16:creationId xmlns:a16="http://schemas.microsoft.com/office/drawing/2014/main" id="{D9154A4E-1345-404C-83A7-D005D3E57EF0}"/>
              </a:ext>
            </a:extLst>
          </p:cNvPr>
          <p:cNvSpPr>
            <a:spLocks noChangeArrowheads="1"/>
          </p:cNvSpPr>
          <p:nvPr/>
        </p:nvSpPr>
        <p:spPr bwMode="auto">
          <a:xfrm>
            <a:off x="1127124" y="1215847"/>
            <a:ext cx="9717373" cy="4673026"/>
          </a:xfrm>
          <a:prstGeom prst="rect">
            <a:avLst/>
          </a:prstGeom>
          <a:noFill/>
          <a:ln>
            <a:noFill/>
          </a:ln>
          <a:effectLst/>
        </p:spPr>
        <p:txBody>
          <a:bodyPr vert="horz" wrap="squar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数据集：</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NYT-10</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评价方式：</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held-out评估，将从测试集中提取到的关系标签与其在</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知识库</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中的作比较。</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评价指标：</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precision/recall曲线，precision@N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Baselines</a:t>
            </a:r>
            <a:r>
              <a:rPr kumimoji="0" lang="zh-CN" altLang="en-US"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
            </a:r>
            <a:endParaRPr kumimoji="0" lang="zh-CN" altLang="zh-CN" sz="2000" b="1" i="0" u="none" strike="noStrike" cap="none" normalizeH="0" baseline="0" dirty="0">
              <a:ln>
                <a:noFill/>
              </a:ln>
              <a:solidFill>
                <a:srgbClr val="C00000"/>
              </a:solidFill>
              <a:effectLst/>
            </a:endParaRPr>
          </a:p>
          <a:p>
            <a:pPr marL="800100" lvl="1" indent="-342900">
              <a:lnSpc>
                <a:spcPct val="150000"/>
              </a:lnSpc>
              <a:buFont typeface="Wingdings" panose="05000000000000000000" pitchFamily="2" charset="2"/>
              <a:buChar char="ü"/>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手工特征：Mintz ，MultiR，MIML</a:t>
            </a:r>
          </a:p>
          <a:p>
            <a:pPr marL="800100" lvl="1" indent="-342900">
              <a:lnSpc>
                <a:spcPct val="150000"/>
              </a:lnSpc>
              <a:buFont typeface="Wingdings" panose="05000000000000000000" pitchFamily="2" charset="2"/>
              <a:buChar char="ü"/>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基于at-least-one假设、selective attention、层级注意力：PCNN+ONE，PCNN+ATT，PCNN+HTT</a:t>
            </a:r>
          </a:p>
          <a:p>
            <a:pPr marL="800100" lvl="1" indent="-342900">
              <a:lnSpc>
                <a:spcPct val="150000"/>
              </a:lnSpc>
              <a:buFont typeface="Wingdings" panose="05000000000000000000" pitchFamily="2" charset="2"/>
              <a:buChar char="ü"/>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使用soft-label方法：PCNN+ONE+SL，PCNN+ATT+SL</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43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DA5170-586F-4B5E-8CF2-84D209ACC25A}"/>
              </a:ext>
            </a:extLst>
          </p:cNvPr>
          <p:cNvSpPr txBox="1"/>
          <p:nvPr/>
        </p:nvSpPr>
        <p:spPr>
          <a:xfrm>
            <a:off x="161144" y="388867"/>
            <a:ext cx="9717374" cy="369332"/>
          </a:xfrm>
          <a:prstGeom prst="rect">
            <a:avLst/>
          </a:prstGeom>
          <a:noFill/>
        </p:spPr>
        <p:txBody>
          <a:bodyPr wrap="square">
            <a:spAutoFit/>
          </a:bodyPr>
          <a:lstStyle/>
          <a:p>
            <a:pPr algn="l" latinLnBrk="1"/>
            <a:r>
              <a:rPr lang="en-US" altLang="zh-CN" b="1" i="0" dirty="0">
                <a:solidFill>
                  <a:srgbClr val="222226"/>
                </a:solidFill>
                <a:effectLst/>
                <a:latin typeface="Microsoft YaHei" panose="020B0503020204020204" pitchFamily="34" charset="-122"/>
                <a:ea typeface="Microsoft YaHei" panose="020B0503020204020204" pitchFamily="34" charset="-122"/>
              </a:rPr>
              <a:t>2019-NAACL Exploiting Noisy Data in Distant Supervision Relation Classification</a:t>
            </a:r>
          </a:p>
        </p:txBody>
      </p:sp>
      <p:pic>
        <p:nvPicPr>
          <p:cNvPr id="2" name="图片 1">
            <a:extLst>
              <a:ext uri="{FF2B5EF4-FFF2-40B4-BE49-F238E27FC236}">
                <a16:creationId xmlns:a16="http://schemas.microsoft.com/office/drawing/2014/main" id="{8D2EF94C-CF26-4824-AC74-C1043836E6C1}"/>
              </a:ext>
            </a:extLst>
          </p:cNvPr>
          <p:cNvPicPr>
            <a:picLocks noChangeAspect="1"/>
          </p:cNvPicPr>
          <p:nvPr/>
        </p:nvPicPr>
        <p:blipFill>
          <a:blip r:embed="rId3"/>
          <a:stretch>
            <a:fillRect/>
          </a:stretch>
        </p:blipFill>
        <p:spPr>
          <a:xfrm>
            <a:off x="370791" y="1278451"/>
            <a:ext cx="7319794" cy="4597694"/>
          </a:xfrm>
          <a:prstGeom prst="rect">
            <a:avLst/>
          </a:prstGeom>
        </p:spPr>
      </p:pic>
      <p:pic>
        <p:nvPicPr>
          <p:cNvPr id="4" name="图片 3">
            <a:extLst>
              <a:ext uri="{FF2B5EF4-FFF2-40B4-BE49-F238E27FC236}">
                <a16:creationId xmlns:a16="http://schemas.microsoft.com/office/drawing/2014/main" id="{4C92C831-7F41-4FE2-BBED-432A482AF40B}"/>
              </a:ext>
            </a:extLst>
          </p:cNvPr>
          <p:cNvPicPr>
            <a:picLocks noChangeAspect="1"/>
          </p:cNvPicPr>
          <p:nvPr/>
        </p:nvPicPr>
        <p:blipFill rotWithShape="1">
          <a:blip r:embed="rId4"/>
          <a:srcRect r="6771"/>
          <a:stretch/>
        </p:blipFill>
        <p:spPr>
          <a:xfrm>
            <a:off x="7738723" y="1867719"/>
            <a:ext cx="3640945" cy="3122561"/>
          </a:xfrm>
          <a:prstGeom prst="rect">
            <a:avLst/>
          </a:prstGeom>
        </p:spPr>
      </p:pic>
    </p:spTree>
    <p:extLst>
      <p:ext uri="{BB962C8B-B14F-4D97-AF65-F5344CB8AC3E}">
        <p14:creationId xmlns:p14="http://schemas.microsoft.com/office/powerpoint/2010/main" val="1925402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0AA437-A3C1-474C-93AE-E0684ACE4404}"/>
              </a:ext>
            </a:extLst>
          </p:cNvPr>
          <p:cNvSpPr txBox="1"/>
          <p:nvPr/>
        </p:nvSpPr>
        <p:spPr>
          <a:xfrm>
            <a:off x="0" y="282187"/>
            <a:ext cx="9799320"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2019-EMNLP Self-Attention Enhanced CNNs and Collaborative Curriculum Learning for Distantly Supervised Relation Extraction</a:t>
            </a: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004D696-9513-4DD7-9EFE-B316B83C8E3E}"/>
              </a:ext>
            </a:extLst>
          </p:cNvPr>
          <p:cNvPicPr>
            <a:picLocks noChangeAspect="1"/>
          </p:cNvPicPr>
          <p:nvPr/>
        </p:nvPicPr>
        <p:blipFill>
          <a:blip r:embed="rId3"/>
          <a:stretch>
            <a:fillRect/>
          </a:stretch>
        </p:blipFill>
        <p:spPr>
          <a:xfrm>
            <a:off x="1947856" y="1572092"/>
            <a:ext cx="8136600" cy="2387185"/>
          </a:xfrm>
          <a:prstGeom prst="rect">
            <a:avLst/>
          </a:prstGeom>
        </p:spPr>
      </p:pic>
      <p:sp>
        <p:nvSpPr>
          <p:cNvPr id="5" name="文本框 4">
            <a:extLst>
              <a:ext uri="{FF2B5EF4-FFF2-40B4-BE49-F238E27FC236}">
                <a16:creationId xmlns:a16="http://schemas.microsoft.com/office/drawing/2014/main" id="{67CA48DC-87BD-4DE9-92E2-B780FFE0A876}"/>
              </a:ext>
            </a:extLst>
          </p:cNvPr>
          <p:cNvSpPr txBox="1"/>
          <p:nvPr/>
        </p:nvSpPr>
        <p:spPr>
          <a:xfrm>
            <a:off x="2027700" y="4226130"/>
            <a:ext cx="8136600" cy="211955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dirty="0"/>
              <a:t>提出一种在卷积神经网络（</a:t>
            </a:r>
            <a:r>
              <a:rPr lang="en-US" altLang="zh-CN" dirty="0"/>
              <a:t>CNN</a:t>
            </a:r>
            <a:r>
              <a:rPr lang="zh-CN" altLang="en-US" dirty="0"/>
              <a:t>）的卷积运算之间的内部</a:t>
            </a:r>
            <a:r>
              <a:rPr lang="zh-CN" altLang="en-US" b="1" dirty="0">
                <a:solidFill>
                  <a:srgbClr val="C00000"/>
                </a:solidFill>
              </a:rPr>
              <a:t>自注意机制</a:t>
            </a:r>
            <a:r>
              <a:rPr lang="zh-CN" altLang="en-US" dirty="0"/>
              <a:t>，以从噪音样例中学习到更好的句子表示。</a:t>
            </a:r>
            <a:endParaRPr lang="en-US" altLang="zh-CN" dirty="0"/>
          </a:p>
          <a:p>
            <a:pPr marL="285750" indent="-285750">
              <a:lnSpc>
                <a:spcPct val="150000"/>
              </a:lnSpc>
              <a:buFont typeface="Wingdings" panose="05000000000000000000" pitchFamily="2" charset="2"/>
              <a:buChar char="u"/>
            </a:pPr>
            <a:r>
              <a:rPr lang="zh-CN" altLang="en-US" dirty="0"/>
              <a:t>将两个句子选择模型定义为两个关系提取器，以便在课程计划下</a:t>
            </a:r>
            <a:r>
              <a:rPr lang="zh-CN" altLang="en-US" b="1" dirty="0">
                <a:solidFill>
                  <a:srgbClr val="C00000"/>
                </a:solidFill>
              </a:rPr>
              <a:t>相互学习和规范化</a:t>
            </a:r>
            <a:r>
              <a:rPr lang="zh-CN" altLang="en-US" dirty="0"/>
              <a:t>彼此，以减轻噪音的影响，在这种情况下，课程可以由</a:t>
            </a:r>
            <a:r>
              <a:rPr lang="en-US" altLang="zh-CN" dirty="0"/>
              <a:t>conflicts</a:t>
            </a:r>
            <a:r>
              <a:rPr lang="zh-CN" altLang="en-US" dirty="0"/>
              <a:t>或</a:t>
            </a:r>
            <a:r>
              <a:rPr lang="en-US" altLang="zh-CN" dirty="0"/>
              <a:t>small losses</a:t>
            </a:r>
            <a:r>
              <a:rPr lang="zh-CN" altLang="en-US" dirty="0"/>
              <a:t>构建。</a:t>
            </a:r>
          </a:p>
        </p:txBody>
      </p:sp>
    </p:spTree>
    <p:extLst>
      <p:ext uri="{BB962C8B-B14F-4D97-AF65-F5344CB8AC3E}">
        <p14:creationId xmlns:p14="http://schemas.microsoft.com/office/powerpoint/2010/main" val="3531626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0AA437-A3C1-474C-93AE-E0684ACE4404}"/>
              </a:ext>
            </a:extLst>
          </p:cNvPr>
          <p:cNvSpPr txBox="1"/>
          <p:nvPr/>
        </p:nvSpPr>
        <p:spPr>
          <a:xfrm>
            <a:off x="0" y="282187"/>
            <a:ext cx="9799320"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2019-EMNLP Self-Attention Enhanced CNNs and Collaborative Curriculum Learning for Distantly Supervised Relation Extraction</a:t>
            </a: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AF7DF5D8-7DFB-482C-96BF-6564D0398DFE}"/>
              </a:ext>
            </a:extLst>
          </p:cNvPr>
          <p:cNvPicPr>
            <a:picLocks noChangeAspect="1"/>
          </p:cNvPicPr>
          <p:nvPr/>
        </p:nvPicPr>
        <p:blipFill>
          <a:blip r:embed="rId3"/>
          <a:stretch>
            <a:fillRect/>
          </a:stretch>
        </p:blipFill>
        <p:spPr>
          <a:xfrm>
            <a:off x="1163638" y="1668352"/>
            <a:ext cx="4572367" cy="3594321"/>
          </a:xfrm>
          <a:prstGeom prst="rect">
            <a:avLst/>
          </a:prstGeom>
        </p:spPr>
      </p:pic>
      <p:pic>
        <p:nvPicPr>
          <p:cNvPr id="6" name="图片 5">
            <a:extLst>
              <a:ext uri="{FF2B5EF4-FFF2-40B4-BE49-F238E27FC236}">
                <a16:creationId xmlns:a16="http://schemas.microsoft.com/office/drawing/2014/main" id="{07AAE3B1-52C2-4AD0-BA48-1B4D82842501}"/>
              </a:ext>
            </a:extLst>
          </p:cNvPr>
          <p:cNvPicPr>
            <a:picLocks noChangeAspect="1"/>
          </p:cNvPicPr>
          <p:nvPr/>
        </p:nvPicPr>
        <p:blipFill>
          <a:blip r:embed="rId4"/>
          <a:stretch>
            <a:fillRect/>
          </a:stretch>
        </p:blipFill>
        <p:spPr>
          <a:xfrm>
            <a:off x="7097795" y="2417358"/>
            <a:ext cx="2575783" cy="640135"/>
          </a:xfrm>
          <a:prstGeom prst="rect">
            <a:avLst/>
          </a:prstGeom>
        </p:spPr>
      </p:pic>
      <p:pic>
        <p:nvPicPr>
          <p:cNvPr id="7" name="图片 6">
            <a:extLst>
              <a:ext uri="{FF2B5EF4-FFF2-40B4-BE49-F238E27FC236}">
                <a16:creationId xmlns:a16="http://schemas.microsoft.com/office/drawing/2014/main" id="{C57605E3-C7E1-4743-81A7-D59DBCDD04A1}"/>
              </a:ext>
            </a:extLst>
          </p:cNvPr>
          <p:cNvPicPr>
            <a:picLocks noChangeAspect="1"/>
          </p:cNvPicPr>
          <p:nvPr/>
        </p:nvPicPr>
        <p:blipFill>
          <a:blip r:embed="rId5"/>
          <a:stretch>
            <a:fillRect/>
          </a:stretch>
        </p:blipFill>
        <p:spPr>
          <a:xfrm>
            <a:off x="6972055" y="3605553"/>
            <a:ext cx="2827265" cy="594412"/>
          </a:xfrm>
          <a:prstGeom prst="rect">
            <a:avLst/>
          </a:prstGeom>
        </p:spPr>
      </p:pic>
      <p:pic>
        <p:nvPicPr>
          <p:cNvPr id="8" name="图片 7">
            <a:extLst>
              <a:ext uri="{FF2B5EF4-FFF2-40B4-BE49-F238E27FC236}">
                <a16:creationId xmlns:a16="http://schemas.microsoft.com/office/drawing/2014/main" id="{99D5B4F6-0693-46DE-860D-E274E3BB5B80}"/>
              </a:ext>
            </a:extLst>
          </p:cNvPr>
          <p:cNvPicPr>
            <a:picLocks noChangeAspect="1"/>
          </p:cNvPicPr>
          <p:nvPr/>
        </p:nvPicPr>
        <p:blipFill>
          <a:blip r:embed="rId6"/>
          <a:stretch>
            <a:fillRect/>
          </a:stretch>
        </p:blipFill>
        <p:spPr>
          <a:xfrm>
            <a:off x="6972055" y="5620979"/>
            <a:ext cx="3093988" cy="266723"/>
          </a:xfrm>
          <a:prstGeom prst="rect">
            <a:avLst/>
          </a:prstGeom>
        </p:spPr>
      </p:pic>
      <p:sp>
        <p:nvSpPr>
          <p:cNvPr id="10" name="文本框 9">
            <a:extLst>
              <a:ext uri="{FF2B5EF4-FFF2-40B4-BE49-F238E27FC236}">
                <a16:creationId xmlns:a16="http://schemas.microsoft.com/office/drawing/2014/main" id="{1B3FE5EF-AD0F-4B97-9D15-0399D2D7BE5B}"/>
              </a:ext>
            </a:extLst>
          </p:cNvPr>
          <p:cNvSpPr txBox="1"/>
          <p:nvPr/>
        </p:nvSpPr>
        <p:spPr>
          <a:xfrm>
            <a:off x="999544" y="5567859"/>
            <a:ext cx="4572367" cy="646331"/>
          </a:xfrm>
          <a:prstGeom prst="rect">
            <a:avLst/>
          </a:prstGeom>
          <a:noFill/>
        </p:spPr>
        <p:txBody>
          <a:bodyPr wrap="square">
            <a:spAutoFit/>
          </a:bodyPr>
          <a:lstStyle/>
          <a:p>
            <a:r>
              <a:rPr lang="zh-CN" altLang="en-US" dirty="0"/>
              <a:t>通过两个网络分别选出最高概率的句子，如果有冲突，则暂时该</a:t>
            </a:r>
            <a:r>
              <a:rPr lang="en-US" altLang="zh-CN" dirty="0"/>
              <a:t>bag</a:t>
            </a:r>
            <a:r>
              <a:rPr lang="zh-CN" altLang="en-US" dirty="0"/>
              <a:t>不列入考虑范围。</a:t>
            </a:r>
          </a:p>
        </p:txBody>
      </p:sp>
      <p:sp>
        <p:nvSpPr>
          <p:cNvPr id="12" name="文本框 11">
            <a:extLst>
              <a:ext uri="{FF2B5EF4-FFF2-40B4-BE49-F238E27FC236}">
                <a16:creationId xmlns:a16="http://schemas.microsoft.com/office/drawing/2014/main" id="{16CD8DD3-2C07-4F15-8093-FF9DA4D08B30}"/>
              </a:ext>
            </a:extLst>
          </p:cNvPr>
          <p:cNvSpPr txBox="1"/>
          <p:nvPr/>
        </p:nvSpPr>
        <p:spPr>
          <a:xfrm>
            <a:off x="6972055" y="5058905"/>
            <a:ext cx="3642157" cy="369332"/>
          </a:xfrm>
          <a:prstGeom prst="rect">
            <a:avLst/>
          </a:prstGeom>
          <a:noFill/>
        </p:spPr>
        <p:txBody>
          <a:bodyPr wrap="square">
            <a:spAutoFit/>
          </a:bodyPr>
          <a:lstStyle/>
          <a:p>
            <a:r>
              <a:rPr lang="zh-CN" altLang="en-US" dirty="0"/>
              <a:t>使用</a:t>
            </a:r>
            <a:r>
              <a:rPr lang="en-US" altLang="zh-CN" dirty="0"/>
              <a:t>small loss</a:t>
            </a:r>
            <a:r>
              <a:rPr lang="zh-CN" altLang="en-US" dirty="0"/>
              <a:t>技巧，改造课程。</a:t>
            </a:r>
          </a:p>
        </p:txBody>
      </p:sp>
      <p:sp>
        <p:nvSpPr>
          <p:cNvPr id="14" name="文本框 13">
            <a:extLst>
              <a:ext uri="{FF2B5EF4-FFF2-40B4-BE49-F238E27FC236}">
                <a16:creationId xmlns:a16="http://schemas.microsoft.com/office/drawing/2014/main" id="{76E75B9D-AA1F-401B-89E0-63BD76F9CB32}"/>
              </a:ext>
            </a:extLst>
          </p:cNvPr>
          <p:cNvSpPr txBox="1"/>
          <p:nvPr/>
        </p:nvSpPr>
        <p:spPr>
          <a:xfrm>
            <a:off x="6733391" y="1880655"/>
            <a:ext cx="4741433" cy="369332"/>
          </a:xfrm>
          <a:prstGeom prst="rect">
            <a:avLst/>
          </a:prstGeom>
          <a:noFill/>
        </p:spPr>
        <p:txBody>
          <a:bodyPr wrap="square">
            <a:spAutoFit/>
          </a:bodyPr>
          <a:lstStyle/>
          <a:p>
            <a:r>
              <a:rPr lang="en-US" altLang="zh-CN" dirty="0"/>
              <a:t> </a:t>
            </a:r>
            <a:r>
              <a:rPr lang="zh-CN" altLang="en-US" dirty="0"/>
              <a:t>给</a:t>
            </a:r>
            <a:r>
              <a:rPr lang="en-US" altLang="zh-CN" dirty="0" err="1"/>
              <a:t>NetAtt</a:t>
            </a:r>
            <a:r>
              <a:rPr lang="en-US" altLang="zh-CN" dirty="0"/>
              <a:t> </a:t>
            </a:r>
            <a:r>
              <a:rPr lang="zh-CN" altLang="en-US" dirty="0"/>
              <a:t>和 </a:t>
            </a:r>
            <a:r>
              <a:rPr lang="en-US" altLang="zh-CN" dirty="0" err="1"/>
              <a:t>NetMax</a:t>
            </a:r>
            <a:r>
              <a:rPr lang="zh-CN" altLang="en-US" dirty="0"/>
              <a:t>的损失分配权重：</a:t>
            </a:r>
          </a:p>
        </p:txBody>
      </p:sp>
      <p:sp>
        <p:nvSpPr>
          <p:cNvPr id="16" name="文本框 15">
            <a:extLst>
              <a:ext uri="{FF2B5EF4-FFF2-40B4-BE49-F238E27FC236}">
                <a16:creationId xmlns:a16="http://schemas.microsoft.com/office/drawing/2014/main" id="{F62FA92D-5C68-4722-A22E-0DCB6660337D}"/>
              </a:ext>
            </a:extLst>
          </p:cNvPr>
          <p:cNvSpPr txBox="1"/>
          <p:nvPr/>
        </p:nvSpPr>
        <p:spPr>
          <a:xfrm>
            <a:off x="6820898" y="3138086"/>
            <a:ext cx="1972235" cy="369332"/>
          </a:xfrm>
          <a:prstGeom prst="rect">
            <a:avLst/>
          </a:prstGeom>
          <a:noFill/>
        </p:spPr>
        <p:txBody>
          <a:bodyPr wrap="square">
            <a:spAutoFit/>
          </a:bodyPr>
          <a:lstStyle/>
          <a:p>
            <a:r>
              <a:rPr lang="zh-CN" altLang="en-US" dirty="0"/>
              <a:t>最终目标函数</a:t>
            </a:r>
          </a:p>
        </p:txBody>
      </p:sp>
      <p:sp>
        <p:nvSpPr>
          <p:cNvPr id="18" name="文本框 17">
            <a:extLst>
              <a:ext uri="{FF2B5EF4-FFF2-40B4-BE49-F238E27FC236}">
                <a16:creationId xmlns:a16="http://schemas.microsoft.com/office/drawing/2014/main" id="{4BE09BC3-B899-4AE8-94D5-F023B6AF1B00}"/>
              </a:ext>
            </a:extLst>
          </p:cNvPr>
          <p:cNvSpPr txBox="1"/>
          <p:nvPr/>
        </p:nvSpPr>
        <p:spPr>
          <a:xfrm>
            <a:off x="6096000" y="1407633"/>
            <a:ext cx="2559770" cy="461665"/>
          </a:xfrm>
          <a:prstGeom prst="rect">
            <a:avLst/>
          </a:prstGeom>
          <a:noFill/>
        </p:spPr>
        <p:txBody>
          <a:bodyPr wrap="square">
            <a:spAutoFit/>
          </a:bodyPr>
          <a:lstStyle/>
          <a:p>
            <a:r>
              <a:rPr lang="en-US" altLang="zh-CN" sz="2400" b="1" dirty="0">
                <a:solidFill>
                  <a:srgbClr val="24569D"/>
                </a:solidFill>
              </a:rPr>
              <a:t>Conflicts</a:t>
            </a:r>
            <a:r>
              <a:rPr lang="zh-CN" altLang="en-US" sz="2400" b="1" dirty="0">
                <a:solidFill>
                  <a:srgbClr val="24569D"/>
                </a:solidFill>
              </a:rPr>
              <a:t>：</a:t>
            </a:r>
            <a:endParaRPr lang="en-US" altLang="zh-CN" sz="2400" b="1" dirty="0">
              <a:solidFill>
                <a:srgbClr val="24569D"/>
              </a:solidFill>
            </a:endParaRPr>
          </a:p>
        </p:txBody>
      </p:sp>
      <p:sp>
        <p:nvSpPr>
          <p:cNvPr id="19" name="文本框 18">
            <a:extLst>
              <a:ext uri="{FF2B5EF4-FFF2-40B4-BE49-F238E27FC236}">
                <a16:creationId xmlns:a16="http://schemas.microsoft.com/office/drawing/2014/main" id="{3778B4DA-EFAB-4E5A-BCD4-843AE03AB1A3}"/>
              </a:ext>
            </a:extLst>
          </p:cNvPr>
          <p:cNvSpPr txBox="1"/>
          <p:nvPr/>
        </p:nvSpPr>
        <p:spPr>
          <a:xfrm>
            <a:off x="6096000" y="4413059"/>
            <a:ext cx="2559770" cy="461665"/>
          </a:xfrm>
          <a:prstGeom prst="rect">
            <a:avLst/>
          </a:prstGeom>
          <a:noFill/>
        </p:spPr>
        <p:txBody>
          <a:bodyPr wrap="square">
            <a:spAutoFit/>
          </a:bodyPr>
          <a:lstStyle/>
          <a:p>
            <a:r>
              <a:rPr lang="en-US" altLang="zh-CN" sz="2400" b="1" dirty="0">
                <a:solidFill>
                  <a:srgbClr val="24569D"/>
                </a:solidFill>
              </a:rPr>
              <a:t>Small Loss</a:t>
            </a:r>
            <a:r>
              <a:rPr lang="zh-CN" altLang="en-US" sz="2400" b="1" dirty="0">
                <a:solidFill>
                  <a:srgbClr val="24569D"/>
                </a:solidFill>
              </a:rPr>
              <a:t>：</a:t>
            </a:r>
            <a:endParaRPr lang="en-US" altLang="zh-CN" sz="2400" b="1" dirty="0">
              <a:solidFill>
                <a:srgbClr val="24569D"/>
              </a:solidFill>
            </a:endParaRPr>
          </a:p>
        </p:txBody>
      </p:sp>
    </p:spTree>
    <p:extLst>
      <p:ext uri="{BB962C8B-B14F-4D97-AF65-F5344CB8AC3E}">
        <p14:creationId xmlns:p14="http://schemas.microsoft.com/office/powerpoint/2010/main" val="2326335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0AA437-A3C1-474C-93AE-E0684ACE4404}"/>
              </a:ext>
            </a:extLst>
          </p:cNvPr>
          <p:cNvSpPr txBox="1"/>
          <p:nvPr/>
        </p:nvSpPr>
        <p:spPr>
          <a:xfrm>
            <a:off x="0" y="282187"/>
            <a:ext cx="9799320"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2019-EMNLP Self-Attention Enhanced CNNs and Collaborative Curriculum Learning for Distantly Supervised Relation Extraction</a:t>
            </a: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sp>
        <p:nvSpPr>
          <p:cNvPr id="3" name="Rectangle 1">
            <a:extLst>
              <a:ext uri="{FF2B5EF4-FFF2-40B4-BE49-F238E27FC236}">
                <a16:creationId xmlns:a16="http://schemas.microsoft.com/office/drawing/2014/main" id="{CAF37C7C-EA1C-4F4B-89D7-BF6CD217C60B}"/>
              </a:ext>
            </a:extLst>
          </p:cNvPr>
          <p:cNvSpPr>
            <a:spLocks noChangeArrowheads="1"/>
          </p:cNvSpPr>
          <p:nvPr/>
        </p:nvSpPr>
        <p:spPr bwMode="auto">
          <a:xfrm>
            <a:off x="1163638" y="1572092"/>
            <a:ext cx="9717373" cy="4673026"/>
          </a:xfrm>
          <a:prstGeom prst="rect">
            <a:avLst/>
          </a:prstGeom>
          <a:noFill/>
          <a:ln>
            <a:noFill/>
          </a:ln>
          <a:effectLst/>
        </p:spPr>
        <p:txBody>
          <a:bodyPr vert="horz" wrap="squar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数据集：</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NYT-10</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评价方式：</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held-out评估，将从测试集中提取到的关系标签与其在</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知识库</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中的作比较。</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评价指标：</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precision/recall曲线，precision@N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Baselines</a:t>
            </a:r>
            <a:r>
              <a:rPr kumimoji="0" lang="zh-CN" altLang="en-US"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
            </a:r>
            <a:endParaRPr kumimoji="0" lang="zh-CN" altLang="zh-CN" sz="2000" b="1" i="0" u="none" strike="noStrike" cap="none" normalizeH="0" baseline="0" dirty="0">
              <a:ln>
                <a:noFill/>
              </a:ln>
              <a:solidFill>
                <a:srgbClr val="C00000"/>
              </a:solidFill>
              <a:effectLst/>
            </a:endParaRPr>
          </a:p>
          <a:p>
            <a:pPr marL="800100" lvl="1" indent="-342900">
              <a:lnSpc>
                <a:spcPct val="150000"/>
              </a:lnSpc>
              <a:buFont typeface="Wingdings" panose="05000000000000000000" pitchFamily="2" charset="2"/>
              <a:buChar char="ü"/>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手工特征：Mintz ，MIML</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RE</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深度学习方法</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CNN</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CNN+ONE</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CNN+</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ATT</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，PCNN+ATT</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PCNN+ONE</a:t>
            </a:r>
          </a:p>
          <a:p>
            <a:pPr marL="800100" lvl="1" indent="-342900">
              <a:lnSpc>
                <a:spcPct val="150000"/>
              </a:lnSpc>
              <a:buFont typeface="Wingdings" panose="05000000000000000000" pitchFamily="2" charset="2"/>
              <a:buChar char="ü"/>
            </a:pPr>
            <a:r>
              <a:rPr lang="en-US" altLang="zh-CN" sz="2000" dirty="0">
                <a:solidFill>
                  <a:srgbClr val="333333"/>
                </a:solidFill>
                <a:latin typeface="微软雅黑" panose="020B0503020204020204" pitchFamily="34" charset="-122"/>
                <a:ea typeface="微软雅黑" panose="020B0503020204020204" pitchFamily="34" charset="-122"/>
              </a:rPr>
              <a:t>ResCNN-9</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9</a:t>
            </a:r>
            <a:r>
              <a:rPr lang="zh-CN" altLang="en-US" sz="2000" dirty="0">
                <a:solidFill>
                  <a:srgbClr val="333333"/>
                </a:solidFill>
                <a:latin typeface="微软雅黑" panose="020B0503020204020204" pitchFamily="34" charset="-122"/>
                <a:ea typeface="微软雅黑" panose="020B0503020204020204" pitchFamily="34" charset="-122"/>
              </a:rPr>
              <a:t>层有残差连接的</a:t>
            </a:r>
            <a:r>
              <a:rPr lang="en-US" altLang="zh-CN" sz="2000" dirty="0">
                <a:solidFill>
                  <a:srgbClr val="333333"/>
                </a:solidFill>
                <a:latin typeface="微软雅黑" panose="020B0503020204020204" pitchFamily="34" charset="-122"/>
                <a:ea typeface="微软雅黑" panose="020B0503020204020204" pitchFamily="34" charset="-122"/>
              </a:rPr>
              <a:t>CNN</a:t>
            </a:r>
            <a:r>
              <a:rPr lang="zh-CN" altLang="en-US" sz="2000" dirty="0">
                <a:solidFill>
                  <a:srgbClr val="333333"/>
                </a:solidFill>
                <a:latin typeface="微软雅黑" panose="020B0503020204020204" pitchFamily="34" charset="-122"/>
                <a:ea typeface="微软雅黑" panose="020B0503020204020204" pitchFamily="34" charset="-122"/>
              </a:rPr>
              <a:t>和</a:t>
            </a:r>
            <a:r>
              <a:rPr lang="en-US" altLang="zh-CN" sz="2000" dirty="0">
                <a:solidFill>
                  <a:srgbClr val="333333"/>
                </a:solidFill>
                <a:latin typeface="微软雅黑" panose="020B0503020204020204" pitchFamily="34" charset="-122"/>
                <a:ea typeface="微软雅黑" panose="020B0503020204020204" pitchFamily="34" charset="-122"/>
              </a:rPr>
              <a:t>3</a:t>
            </a:r>
            <a:r>
              <a:rPr lang="zh-CN" altLang="en-US" sz="2000" dirty="0">
                <a:solidFill>
                  <a:srgbClr val="333333"/>
                </a:solidFill>
                <a:latin typeface="微软雅黑" panose="020B0503020204020204" pitchFamily="34" charset="-122"/>
                <a:ea typeface="微软雅黑" panose="020B0503020204020204" pitchFamily="34" charset="-122"/>
              </a:rPr>
              <a:t>层全连接）</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solidFill>
                  <a:srgbClr val="333333"/>
                </a:solidFill>
                <a:latin typeface="微软雅黑" panose="020B0503020204020204" pitchFamily="34" charset="-122"/>
                <a:ea typeface="微软雅黑" panose="020B0503020204020204" pitchFamily="34" charset="-122"/>
              </a:rPr>
              <a:t>最佳噪音过滤系统：</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DSGAN</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021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0AA437-A3C1-474C-93AE-E0684ACE4404}"/>
              </a:ext>
            </a:extLst>
          </p:cNvPr>
          <p:cNvSpPr txBox="1"/>
          <p:nvPr/>
        </p:nvSpPr>
        <p:spPr>
          <a:xfrm>
            <a:off x="0" y="282187"/>
            <a:ext cx="9799320"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2019-EMNLP Self-Attention Enhanced CNNs and Collaborative Curriculum Learning for Distantly Supervised Relation Extraction</a:t>
            </a: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0B454C4E-DFC4-49CB-A9E4-2BEE73620D03}"/>
              </a:ext>
            </a:extLst>
          </p:cNvPr>
          <p:cNvPicPr>
            <a:picLocks noChangeAspect="1"/>
          </p:cNvPicPr>
          <p:nvPr/>
        </p:nvPicPr>
        <p:blipFill>
          <a:blip r:embed="rId3"/>
          <a:stretch>
            <a:fillRect/>
          </a:stretch>
        </p:blipFill>
        <p:spPr>
          <a:xfrm>
            <a:off x="7817586" y="1398058"/>
            <a:ext cx="3473661" cy="4819516"/>
          </a:xfrm>
          <a:prstGeom prst="rect">
            <a:avLst/>
          </a:prstGeom>
        </p:spPr>
      </p:pic>
      <p:pic>
        <p:nvPicPr>
          <p:cNvPr id="5" name="图片 4">
            <a:extLst>
              <a:ext uri="{FF2B5EF4-FFF2-40B4-BE49-F238E27FC236}">
                <a16:creationId xmlns:a16="http://schemas.microsoft.com/office/drawing/2014/main" id="{107B596F-8097-42CC-88E9-1F37F571C99F}"/>
              </a:ext>
            </a:extLst>
          </p:cNvPr>
          <p:cNvPicPr>
            <a:picLocks noChangeAspect="1"/>
          </p:cNvPicPr>
          <p:nvPr/>
        </p:nvPicPr>
        <p:blipFill>
          <a:blip r:embed="rId4"/>
          <a:stretch>
            <a:fillRect/>
          </a:stretch>
        </p:blipFill>
        <p:spPr>
          <a:xfrm>
            <a:off x="469046" y="1398058"/>
            <a:ext cx="7078648" cy="2030942"/>
          </a:xfrm>
          <a:prstGeom prst="rect">
            <a:avLst/>
          </a:prstGeom>
        </p:spPr>
      </p:pic>
      <p:pic>
        <p:nvPicPr>
          <p:cNvPr id="6" name="图片 5">
            <a:extLst>
              <a:ext uri="{FF2B5EF4-FFF2-40B4-BE49-F238E27FC236}">
                <a16:creationId xmlns:a16="http://schemas.microsoft.com/office/drawing/2014/main" id="{64D69582-ED2C-4F05-B9D3-B080E14505FB}"/>
              </a:ext>
            </a:extLst>
          </p:cNvPr>
          <p:cNvPicPr>
            <a:picLocks noChangeAspect="1"/>
          </p:cNvPicPr>
          <p:nvPr/>
        </p:nvPicPr>
        <p:blipFill>
          <a:blip r:embed="rId5"/>
          <a:stretch>
            <a:fillRect/>
          </a:stretch>
        </p:blipFill>
        <p:spPr>
          <a:xfrm>
            <a:off x="4202334" y="3581836"/>
            <a:ext cx="3345360" cy="2635738"/>
          </a:xfrm>
          <a:prstGeom prst="rect">
            <a:avLst/>
          </a:prstGeom>
        </p:spPr>
      </p:pic>
      <p:pic>
        <p:nvPicPr>
          <p:cNvPr id="7" name="图片 6">
            <a:extLst>
              <a:ext uri="{FF2B5EF4-FFF2-40B4-BE49-F238E27FC236}">
                <a16:creationId xmlns:a16="http://schemas.microsoft.com/office/drawing/2014/main" id="{BA9AEA06-3B06-4F8D-8FE7-C90A899B09B5}"/>
              </a:ext>
            </a:extLst>
          </p:cNvPr>
          <p:cNvPicPr>
            <a:picLocks noChangeAspect="1"/>
          </p:cNvPicPr>
          <p:nvPr/>
        </p:nvPicPr>
        <p:blipFill>
          <a:blip r:embed="rId6"/>
          <a:stretch>
            <a:fillRect/>
          </a:stretch>
        </p:blipFill>
        <p:spPr>
          <a:xfrm>
            <a:off x="566195" y="3608294"/>
            <a:ext cx="3345359" cy="1429871"/>
          </a:xfrm>
          <a:prstGeom prst="rect">
            <a:avLst/>
          </a:prstGeom>
        </p:spPr>
      </p:pic>
    </p:spTree>
    <p:extLst>
      <p:ext uri="{BB962C8B-B14F-4D97-AF65-F5344CB8AC3E}">
        <p14:creationId xmlns:p14="http://schemas.microsoft.com/office/powerpoint/2010/main" val="2074576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1046026" y="291955"/>
            <a:ext cx="8693296"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2020-ACL Relabel the Noise: Joint Extraction of Entities and Relations via Cooperative </a:t>
            </a:r>
            <a:r>
              <a:rPr lang="en-US" altLang="zh-CN" b="1" i="0" dirty="0" err="1">
                <a:solidFill>
                  <a:srgbClr val="222226"/>
                </a:solidFill>
                <a:effectLst/>
                <a:latin typeface="Microsoft YaHei" panose="020B0503020204020204" pitchFamily="34" charset="-122"/>
                <a:ea typeface="Microsoft YaHei" panose="020B0503020204020204" pitchFamily="34" charset="-122"/>
              </a:rPr>
              <a:t>Multiagents</a:t>
            </a:r>
            <a:endParaRPr lang="en-US" altLang="zh-CN"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B8F7387-98CE-4F87-937C-A91E4BE8DB21}"/>
              </a:ext>
            </a:extLst>
          </p:cNvPr>
          <p:cNvSpPr txBox="1"/>
          <p:nvPr/>
        </p:nvSpPr>
        <p:spPr>
          <a:xfrm>
            <a:off x="1127124" y="1360638"/>
            <a:ext cx="10155391" cy="4752391"/>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Motivation</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远程监督的实体抽取和关系抽取方法，因为只需要较少的人工标注成本，所以逐渐变得更流行。</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Problem</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marL="800100" lvl="1" indent="-342900">
              <a:lnSpc>
                <a:spcPct val="150000"/>
              </a:lnSpc>
              <a:buFont typeface="+mj-lt"/>
              <a:buAutoNum type="arabicPeriod"/>
            </a:pPr>
            <a:r>
              <a:rPr lang="zh-CN" altLang="en-US" b="0" i="0" dirty="0">
                <a:solidFill>
                  <a:srgbClr val="333333"/>
                </a:solidFill>
                <a:effectLst/>
                <a:latin typeface="Microsoft YaHei" panose="020B0503020204020204" pitchFamily="34" charset="-122"/>
                <a:ea typeface="Microsoft YaHei" panose="020B0503020204020204" pitchFamily="34" charset="-122"/>
              </a:rPr>
              <a:t>标签分布偏移问题有待解决，该问题是由受外部知识图约束的带噪标签的训练集与人工标注的测试集之间的</a:t>
            </a:r>
            <a:r>
              <a:rPr lang="zh-CN" altLang="en-US" b="1" dirty="0">
                <a:solidFill>
                  <a:srgbClr val="24569D"/>
                </a:solidFill>
                <a:latin typeface="Microsoft YaHei" panose="020B0503020204020204" pitchFamily="34" charset="-122"/>
                <a:ea typeface="Microsoft YaHei" panose="020B0503020204020204" pitchFamily="34" charset="-122"/>
              </a:rPr>
              <a:t>不一致</a:t>
            </a:r>
            <a:r>
              <a:rPr lang="zh-CN" altLang="en-US" b="0" i="0" dirty="0">
                <a:solidFill>
                  <a:srgbClr val="333333"/>
                </a:solidFill>
                <a:effectLst/>
                <a:latin typeface="Microsoft YaHei" panose="020B0503020204020204" pitchFamily="34" charset="-122"/>
                <a:ea typeface="Microsoft YaHei" panose="020B0503020204020204" pitchFamily="34" charset="-122"/>
              </a:rPr>
              <a:t>引起的，</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50000"/>
              </a:lnSpc>
              <a:buFont typeface="+mj-lt"/>
              <a:buAutoNum type="arabicPeriod"/>
            </a:pPr>
            <a:r>
              <a:rPr lang="zh-CN" altLang="en-US" b="0" i="0" dirty="0">
                <a:solidFill>
                  <a:srgbClr val="333333"/>
                </a:solidFill>
                <a:effectLst/>
                <a:latin typeface="Microsoft YaHei" panose="020B0503020204020204" pitchFamily="34" charset="-122"/>
                <a:ea typeface="Microsoft YaHei" panose="020B0503020204020204" pitchFamily="34" charset="-122"/>
              </a:rPr>
              <a:t>流水线方法</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“实体抽取</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然后</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关系提取” ，加剧了</a:t>
            </a:r>
            <a:r>
              <a:rPr lang="zh-CN" altLang="en-US" b="1" dirty="0">
                <a:solidFill>
                  <a:srgbClr val="24569D"/>
                </a:solidFill>
                <a:latin typeface="Microsoft YaHei" panose="020B0503020204020204" pitchFamily="34" charset="-122"/>
                <a:ea typeface="Microsoft YaHei" panose="020B0503020204020204" pitchFamily="34" charset="-122"/>
              </a:rPr>
              <a:t>噪声传播</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Approach</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提出了一个</a:t>
            </a:r>
            <a:r>
              <a:rPr lang="zh-CN" altLang="en-US" b="1" i="0" dirty="0">
                <a:solidFill>
                  <a:schemeClr val="accent2">
                    <a:lumMod val="75000"/>
                  </a:schemeClr>
                </a:solidFill>
                <a:effectLst/>
                <a:latin typeface="Microsoft YaHei" panose="020B0503020204020204" pitchFamily="34" charset="-122"/>
                <a:ea typeface="Microsoft YaHei" panose="020B0503020204020204" pitchFamily="34" charset="-122"/>
              </a:rPr>
              <a:t>联合抽取</a:t>
            </a:r>
            <a:r>
              <a:rPr lang="zh-CN" altLang="en-US" b="0" i="0" dirty="0">
                <a:solidFill>
                  <a:srgbClr val="333333"/>
                </a:solidFill>
                <a:effectLst/>
                <a:latin typeface="Microsoft YaHei" panose="020B0503020204020204" pitchFamily="34" charset="-122"/>
                <a:ea typeface="Microsoft YaHei" panose="020B0503020204020204" pitchFamily="34" charset="-122"/>
              </a:rPr>
              <a:t>方法，通过一组互相协作的多代理，给噪音样例</a:t>
            </a:r>
            <a:r>
              <a:rPr lang="zh-CN" altLang="en-US" b="1" i="0" dirty="0">
                <a:solidFill>
                  <a:schemeClr val="accent2">
                    <a:lumMod val="75000"/>
                  </a:schemeClr>
                </a:solidFill>
                <a:effectLst/>
                <a:latin typeface="Microsoft YaHei" panose="020B0503020204020204" pitchFamily="34" charset="-122"/>
                <a:ea typeface="Microsoft YaHei" panose="020B0503020204020204" pitchFamily="34" charset="-122"/>
              </a:rPr>
              <a:t>重新打标签</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1" i="0" dirty="0">
                <a:solidFill>
                  <a:srgbClr val="C00000"/>
                </a:solidFill>
                <a:effectLst/>
                <a:latin typeface="Microsoft YaHei" panose="020B0503020204020204" pitchFamily="34" charset="-122"/>
                <a:ea typeface="Microsoft YaHei" panose="020B0503020204020204" pitchFamily="34" charset="-122"/>
              </a:rPr>
              <a:t>细粒度：</a:t>
            </a:r>
            <a:r>
              <a:rPr lang="zh-CN" altLang="en-US" b="0" i="0" dirty="0">
                <a:solidFill>
                  <a:srgbClr val="333333"/>
                </a:solidFill>
                <a:effectLst/>
                <a:latin typeface="Microsoft YaHei" panose="020B0503020204020204" pitchFamily="34" charset="-122"/>
                <a:ea typeface="Microsoft YaHei" panose="020B0503020204020204" pitchFamily="34" charset="-122"/>
              </a:rPr>
              <a:t>合作组中的每个代理，都通过从自己的角度，计算连续的置信度分数来评估实例；</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1" i="0" dirty="0">
                <a:solidFill>
                  <a:srgbClr val="C00000"/>
                </a:solidFill>
                <a:effectLst/>
                <a:latin typeface="Microsoft YaHei" panose="020B0503020204020204" pitchFamily="34" charset="-122"/>
                <a:ea typeface="Microsoft YaHei" panose="020B0503020204020204" pitchFamily="34" charset="-122"/>
              </a:rPr>
              <a:t>相关性：</a:t>
            </a:r>
            <a:r>
              <a:rPr lang="zh-CN" altLang="en-US" b="0" i="0" dirty="0">
                <a:solidFill>
                  <a:srgbClr val="333333"/>
                </a:solidFill>
                <a:effectLst/>
                <a:latin typeface="Microsoft YaHei" panose="020B0503020204020204" pitchFamily="34" charset="-122"/>
                <a:ea typeface="Microsoft YaHei" panose="020B0503020204020204" pitchFamily="34" charset="-122"/>
              </a:rPr>
              <a:t>置信度共识模块，以收集所有代理的智慧，并使用置信度评分标签重新分配嘈杂的训练集。此外，置信度用于调整提取器的训练损失。</a:t>
            </a:r>
          </a:p>
        </p:txBody>
      </p:sp>
    </p:spTree>
    <p:extLst>
      <p:ext uri="{BB962C8B-B14F-4D97-AF65-F5344CB8AC3E}">
        <p14:creationId xmlns:p14="http://schemas.microsoft.com/office/powerpoint/2010/main" val="188548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_矩形 25"/>
          <p:cNvSpPr/>
          <p:nvPr>
            <p:custDataLst>
              <p:tags r:id="rId1"/>
            </p:custDataLst>
          </p:nvPr>
        </p:nvSpPr>
        <p:spPr>
          <a:xfrm>
            <a:off x="1541388" y="4805068"/>
            <a:ext cx="7873020" cy="1353384"/>
          </a:xfrm>
          <a:prstGeom prst="rect">
            <a:avLst/>
          </a:prstGeom>
        </p:spPr>
        <p:txBody>
          <a:bodyPr wrap="square" lIns="144000" tIns="0" rIns="144000" bIns="0">
            <a:spAutoFit/>
          </a:bodyPr>
          <a:lstStyle/>
          <a:p>
            <a:pPr marL="342900" indent="-342900">
              <a:lnSpc>
                <a:spcPct val="125000"/>
              </a:lnSpc>
              <a:buFont typeface="+mj-lt"/>
              <a:buAutoNum type="arabicPeriod"/>
            </a:pPr>
            <a:r>
              <a:rPr lang="zh-CN" altLang="en-US" dirty="0">
                <a:latin typeface="+mn-ea"/>
              </a:rPr>
              <a:t>通过迭代训练，对具有置信度评分标签实例重新分布，来改进实体提取器和关系提取器；</a:t>
            </a:r>
            <a:endParaRPr lang="en-US" altLang="zh-CN" dirty="0">
              <a:latin typeface="+mn-ea"/>
            </a:endParaRPr>
          </a:p>
          <a:p>
            <a:pPr marL="342900" indent="-342900">
              <a:lnSpc>
                <a:spcPct val="125000"/>
              </a:lnSpc>
              <a:buFont typeface="+mj-lt"/>
              <a:buAutoNum type="arabicPeriod"/>
            </a:pPr>
            <a:r>
              <a:rPr lang="zh-CN" altLang="en-US" dirty="0">
                <a:solidFill>
                  <a:prstClr val="black">
                    <a:lumMod val="100000"/>
                  </a:prstClr>
                </a:solidFill>
                <a:latin typeface="+mn-ea"/>
                <a:cs typeface="+mn-ea"/>
                <a:sym typeface="+mn-lt"/>
              </a:rPr>
              <a:t>每个主体都接受当地环境观察并采取行动，而不会推论其他主体的政策。</a:t>
            </a:r>
            <a:endParaRPr lang="en-US" altLang="zh-CN" dirty="0">
              <a:solidFill>
                <a:prstClr val="black">
                  <a:lumMod val="100000"/>
                </a:prstClr>
              </a:solidFill>
              <a:latin typeface="+mn-ea"/>
              <a:cs typeface="+mn-ea"/>
              <a:sym typeface="+mn-lt"/>
            </a:endParaRPr>
          </a:p>
          <a:p>
            <a:pPr marL="342900" indent="-342900">
              <a:lnSpc>
                <a:spcPct val="125000"/>
              </a:lnSpc>
              <a:buFont typeface="+mj-lt"/>
              <a:buAutoNum type="arabicPeriod"/>
            </a:pPr>
            <a:r>
              <a:rPr lang="en-US" altLang="zh-CN" dirty="0">
                <a:solidFill>
                  <a:prstClr val="black">
                    <a:lumMod val="100000"/>
                  </a:prstClr>
                </a:solidFill>
                <a:latin typeface="+mn-ea"/>
                <a:cs typeface="+mn-ea"/>
                <a:sym typeface="+mn-lt"/>
              </a:rPr>
              <a:t>Validation</a:t>
            </a:r>
            <a:r>
              <a:rPr lang="zh-CN" altLang="en-US" dirty="0">
                <a:solidFill>
                  <a:prstClr val="black">
                    <a:lumMod val="100000"/>
                  </a:prstClr>
                </a:solidFill>
                <a:latin typeface="+mn-ea"/>
                <a:cs typeface="+mn-ea"/>
                <a:sym typeface="+mn-lt"/>
              </a:rPr>
              <a:t>集上的表现和两个提取器的分数被当做奖励</a:t>
            </a:r>
            <a:endParaRPr lang="en-US" altLang="zh-CN" dirty="0">
              <a:solidFill>
                <a:prstClr val="black">
                  <a:lumMod val="100000"/>
                </a:prstClr>
              </a:solidFill>
              <a:latin typeface="+mn-ea"/>
              <a:cs typeface="+mn-ea"/>
              <a:sym typeface="+mn-lt"/>
            </a:endParaRPr>
          </a:p>
        </p:txBody>
      </p:sp>
      <p:sp>
        <p:nvSpPr>
          <p:cNvPr id="30" name="文本框 29">
            <a:extLst>
              <a:ext uri="{FF2B5EF4-FFF2-40B4-BE49-F238E27FC236}">
                <a16:creationId xmlns:a16="http://schemas.microsoft.com/office/drawing/2014/main" id="{4682D6FB-7647-4D13-9612-D8E391020904}"/>
              </a:ext>
            </a:extLst>
          </p:cNvPr>
          <p:cNvSpPr txBox="1"/>
          <p:nvPr/>
        </p:nvSpPr>
        <p:spPr>
          <a:xfrm>
            <a:off x="1046026" y="291955"/>
            <a:ext cx="8693296"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2020-ACL Relabel the Noise: Joint Extraction of Entities and Relations via Cooperative </a:t>
            </a:r>
            <a:r>
              <a:rPr lang="en-US" altLang="zh-CN" b="1" i="0" dirty="0" err="1">
                <a:solidFill>
                  <a:srgbClr val="222226"/>
                </a:solidFill>
                <a:effectLst/>
                <a:latin typeface="Microsoft YaHei" panose="020B0503020204020204" pitchFamily="34" charset="-122"/>
                <a:ea typeface="Microsoft YaHei" panose="020B0503020204020204" pitchFamily="34" charset="-122"/>
              </a:rPr>
              <a:t>Multiagents</a:t>
            </a:r>
            <a:endParaRPr lang="en-US" altLang="zh-CN"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18" name="图片 17">
            <a:extLst>
              <a:ext uri="{FF2B5EF4-FFF2-40B4-BE49-F238E27FC236}">
                <a16:creationId xmlns:a16="http://schemas.microsoft.com/office/drawing/2014/main" id="{5B409BCE-5B5A-49BD-BA12-3E0AF653671B}"/>
              </a:ext>
            </a:extLst>
          </p:cNvPr>
          <p:cNvPicPr>
            <a:picLocks noChangeAspect="1"/>
          </p:cNvPicPr>
          <p:nvPr/>
        </p:nvPicPr>
        <p:blipFill>
          <a:blip r:embed="rId4"/>
          <a:stretch>
            <a:fillRect/>
          </a:stretch>
        </p:blipFill>
        <p:spPr>
          <a:xfrm>
            <a:off x="4042508" y="1549364"/>
            <a:ext cx="5915548" cy="2816520"/>
          </a:xfrm>
          <a:prstGeom prst="rect">
            <a:avLst/>
          </a:prstGeom>
        </p:spPr>
      </p:pic>
      <p:pic>
        <p:nvPicPr>
          <p:cNvPr id="2" name="图片 1">
            <a:extLst>
              <a:ext uri="{FF2B5EF4-FFF2-40B4-BE49-F238E27FC236}">
                <a16:creationId xmlns:a16="http://schemas.microsoft.com/office/drawing/2014/main" id="{12B88AFD-3782-4640-B4BE-C74585106496}"/>
              </a:ext>
            </a:extLst>
          </p:cNvPr>
          <p:cNvPicPr>
            <a:picLocks noChangeAspect="1"/>
          </p:cNvPicPr>
          <p:nvPr/>
        </p:nvPicPr>
        <p:blipFill>
          <a:blip r:embed="rId5"/>
          <a:stretch>
            <a:fillRect/>
          </a:stretch>
        </p:blipFill>
        <p:spPr>
          <a:xfrm>
            <a:off x="1541388" y="2377421"/>
            <a:ext cx="2005758" cy="15302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1046026" y="291955"/>
            <a:ext cx="8693296"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2020-ACL Relabel the Noise: Joint Extraction of Entities and Relations via Cooperative </a:t>
            </a:r>
            <a:r>
              <a:rPr lang="en-US" altLang="zh-CN" b="1" i="0" dirty="0" err="1">
                <a:solidFill>
                  <a:srgbClr val="222226"/>
                </a:solidFill>
                <a:effectLst/>
                <a:latin typeface="Microsoft YaHei" panose="020B0503020204020204" pitchFamily="34" charset="-122"/>
                <a:ea typeface="Microsoft YaHei" panose="020B0503020204020204" pitchFamily="34" charset="-122"/>
              </a:rPr>
              <a:t>Multiagents</a:t>
            </a:r>
            <a:endParaRPr lang="en-US" altLang="zh-CN"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sp>
        <p:nvSpPr>
          <p:cNvPr id="4" name="Rectangle 1">
            <a:extLst>
              <a:ext uri="{FF2B5EF4-FFF2-40B4-BE49-F238E27FC236}">
                <a16:creationId xmlns:a16="http://schemas.microsoft.com/office/drawing/2014/main" id="{BAB8FF82-1164-435F-B013-383D43DDFBF2}"/>
              </a:ext>
            </a:extLst>
          </p:cNvPr>
          <p:cNvSpPr>
            <a:spLocks noChangeArrowheads="1"/>
          </p:cNvSpPr>
          <p:nvPr/>
        </p:nvSpPr>
        <p:spPr bwMode="auto">
          <a:xfrm>
            <a:off x="1347502" y="1628120"/>
            <a:ext cx="9717373" cy="5596355"/>
          </a:xfrm>
          <a:prstGeom prst="rect">
            <a:avLst/>
          </a:prstGeom>
          <a:noFill/>
          <a:ln>
            <a:noFill/>
          </a:ln>
          <a:effectLst/>
        </p:spPr>
        <p:txBody>
          <a:bodyPr vert="horz" wrap="squar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数据集：</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Wiki-KBP</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err="1">
                <a:ln>
                  <a:noFill/>
                </a:ln>
                <a:solidFill>
                  <a:srgbClr val="333333"/>
                </a:solidFill>
                <a:effectLst/>
                <a:latin typeface="微软雅黑" panose="020B0503020204020204" pitchFamily="34" charset="-122"/>
                <a:ea typeface="微软雅黑" panose="020B0503020204020204" pitchFamily="34" charset="-122"/>
              </a:rPr>
              <a:t>BioInfer</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评价指标：</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F1</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Recall</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Precision</a:t>
            </a: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Baselines</a:t>
            </a:r>
            <a:r>
              <a:rPr kumimoji="0" lang="zh-CN" altLang="en-US"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
            </a:r>
            <a:endParaRPr kumimoji="0" lang="zh-CN" altLang="zh-CN" sz="2000" b="1" i="0" u="none" strike="noStrike" cap="none" normalizeH="0" baseline="0" dirty="0">
              <a:ln>
                <a:noFill/>
              </a:ln>
              <a:solidFill>
                <a:srgbClr val="C00000"/>
              </a:solidFill>
              <a:effectLst/>
            </a:endParaRPr>
          </a:p>
          <a:p>
            <a:pPr marL="800100" lvl="1" indent="-342900">
              <a:lnSpc>
                <a:spcPct val="150000"/>
              </a:lnSpc>
              <a:buFont typeface="Wingdings" panose="05000000000000000000" pitchFamily="2" charset="2"/>
              <a:buChar char="ü"/>
            </a:pPr>
            <a:r>
              <a:rPr lang="en-US" altLang="zh-CN" sz="2000" dirty="0" err="1">
                <a:solidFill>
                  <a:srgbClr val="333333"/>
                </a:solidFill>
                <a:latin typeface="微软雅黑" panose="020B0503020204020204" pitchFamily="34" charset="-122"/>
                <a:ea typeface="微软雅黑" panose="020B0503020204020204" pitchFamily="34" charset="-122"/>
              </a:rPr>
              <a:t>Pipeliend</a:t>
            </a:r>
            <a:r>
              <a:rPr lang="zh-CN" altLang="en-US" sz="2000" dirty="0">
                <a:solidFill>
                  <a:srgbClr val="333333"/>
                </a:solidFill>
                <a:latin typeface="微软雅黑" panose="020B0503020204020204" pitchFamily="34" charset="-122"/>
                <a:ea typeface="微软雅黑" panose="020B0503020204020204" pitchFamily="34" charset="-122"/>
              </a:rPr>
              <a:t>：</a:t>
            </a:r>
            <a:endParaRPr lang="en-US" altLang="zh-CN" sz="2000" dirty="0">
              <a:solidFill>
                <a:srgbClr val="333333"/>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手工特征：Mintz ，</a:t>
            </a:r>
            <a:r>
              <a:rPr kumimoji="0" lang="en-US" altLang="zh-CN" sz="2000" b="0" i="0" u="none" strike="noStrike" cap="none" normalizeH="0" baseline="0" dirty="0" err="1">
                <a:ln>
                  <a:noFill/>
                </a:ln>
                <a:solidFill>
                  <a:srgbClr val="333333"/>
                </a:solidFill>
                <a:effectLst/>
                <a:latin typeface="微软雅黑" panose="020B0503020204020204" pitchFamily="34" charset="-122"/>
                <a:ea typeface="微软雅黑" panose="020B0503020204020204" pitchFamily="34" charset="-122"/>
              </a:rPr>
              <a:t>MultiR</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MIML</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RE</a:t>
            </a:r>
          </a:p>
          <a:p>
            <a:pPr marL="1257300" lvl="2" indent="-342900">
              <a:lnSpc>
                <a:spcPct val="150000"/>
              </a:lnSpc>
              <a:buFont typeface="Arial" panose="020B0604020202020204" pitchFamily="34" charset="0"/>
              <a:buChar char="•"/>
            </a:pP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深度学习方法</a:t>
            </a:r>
            <a:r>
              <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：PCNN</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RRL-PCNN</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FCM</a:t>
            </a:r>
          </a:p>
          <a:p>
            <a:pPr marL="1257300" lvl="2" indent="-342900">
              <a:lnSpc>
                <a:spcPct val="150000"/>
              </a:lnSpc>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rPr>
              <a:t>降噪：</a:t>
            </a:r>
            <a:r>
              <a:rPr lang="en-US" altLang="zh-CN" sz="2000" dirty="0">
                <a:solidFill>
                  <a:srgbClr val="333333"/>
                </a:solidFill>
                <a:latin typeface="微软雅黑" panose="020B0503020204020204" pitchFamily="34" charset="-122"/>
                <a:ea typeface="微软雅黑" panose="020B0503020204020204" pitchFamily="34" charset="-122"/>
              </a:rPr>
              <a:t>ARNOR</a:t>
            </a:r>
            <a:endPar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en-US" altLang="zh-CN" sz="2000" dirty="0">
                <a:solidFill>
                  <a:srgbClr val="333333"/>
                </a:solidFill>
                <a:latin typeface="微软雅黑" panose="020B0503020204020204" pitchFamily="34" charset="-122"/>
                <a:ea typeface="微软雅黑" panose="020B0503020204020204" pitchFamily="34" charset="-122"/>
              </a:rPr>
              <a:t>Joint</a:t>
            </a:r>
            <a:r>
              <a:rPr lang="zh-CN" altLang="en-US" sz="2000" dirty="0">
                <a:solidFill>
                  <a:srgbClr val="333333"/>
                </a:solidFill>
                <a:latin typeface="微软雅黑" panose="020B0503020204020204" pitchFamily="34" charset="-122"/>
                <a:ea typeface="微软雅黑" panose="020B0503020204020204" pitchFamily="34" charset="-122"/>
              </a:rPr>
              <a:t>：</a:t>
            </a:r>
            <a:endParaRPr lang="en-US" altLang="zh-CN" sz="2000" dirty="0">
              <a:solidFill>
                <a:srgbClr val="333333"/>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ü"/>
            </a:pPr>
            <a:r>
              <a:rPr kumimoji="0" lang="en-US"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DS-Joint</a:t>
            </a:r>
            <a:r>
              <a:rPr kumimoji="0" lang="zh-CN" altLang="en-US"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1" i="0" u="none" strike="noStrike" cap="none" normalizeH="0" baseline="0" dirty="0" err="1">
                <a:ln>
                  <a:noFill/>
                </a:ln>
                <a:solidFill>
                  <a:srgbClr val="333333"/>
                </a:solidFill>
                <a:effectLst/>
                <a:latin typeface="微软雅黑" panose="020B0503020204020204" pitchFamily="34" charset="-122"/>
                <a:ea typeface="微软雅黑" panose="020B0503020204020204" pitchFamily="34" charset="-122"/>
              </a:rPr>
              <a:t>CoType</a:t>
            </a:r>
            <a:r>
              <a:rPr kumimoji="0" lang="zh-CN" altLang="en-US"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r>
              <a:rPr kumimoji="0" lang="en-US"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2017</a:t>
            </a:r>
            <a:r>
              <a:rPr kumimoji="0" lang="zh-CN" altLang="en-US"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a:t>
            </a:r>
            <a:endParaRPr kumimoji="0" lang="en-US" altLang="zh-CN" sz="20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solidFill>
                  <a:srgbClr val="333333"/>
                </a:solidFill>
                <a:latin typeface="微软雅黑" panose="020B0503020204020204" pitchFamily="34" charset="-122"/>
                <a:ea typeface="微软雅黑" panose="020B0503020204020204" pitchFamily="34" charset="-122"/>
              </a:rPr>
              <a:t>实体识别：</a:t>
            </a:r>
            <a:r>
              <a:rPr lang="en-US" altLang="zh-CN" sz="2000" dirty="0">
                <a:solidFill>
                  <a:srgbClr val="333333"/>
                </a:solidFill>
                <a:latin typeface="微软雅黑" panose="020B0503020204020204" pitchFamily="34" charset="-122"/>
                <a:ea typeface="微软雅黑" panose="020B0503020204020204" pitchFamily="34" charset="-122"/>
              </a:rPr>
              <a:t>HYENA</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PLE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FUGER</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WSABIE</a:t>
            </a:r>
          </a:p>
          <a:p>
            <a:pPr marL="800100" lvl="1" indent="-342900">
              <a:lnSpc>
                <a:spcPct val="150000"/>
              </a:lnSpc>
              <a:buFont typeface="Wingdings" panose="05000000000000000000" pitchFamily="2" charset="2"/>
              <a:buChar char="ü"/>
            </a:pPr>
            <a:endParaRPr kumimoji="0" lang="zh-CN" altLang="zh-CN" sz="2000" b="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图片 1">
            <a:extLst>
              <a:ext uri="{FF2B5EF4-FFF2-40B4-BE49-F238E27FC236}">
                <a16:creationId xmlns:a16="http://schemas.microsoft.com/office/drawing/2014/main" id="{51E6EB97-1150-4F80-A2B8-A97A216703CD}"/>
              </a:ext>
            </a:extLst>
          </p:cNvPr>
          <p:cNvPicPr>
            <a:picLocks noChangeAspect="1"/>
          </p:cNvPicPr>
          <p:nvPr/>
        </p:nvPicPr>
        <p:blipFill>
          <a:blip r:embed="rId3"/>
          <a:stretch>
            <a:fillRect/>
          </a:stretch>
        </p:blipFill>
        <p:spPr>
          <a:xfrm>
            <a:off x="5967534" y="1581860"/>
            <a:ext cx="3509776" cy="952793"/>
          </a:xfrm>
          <a:prstGeom prst="rect">
            <a:avLst/>
          </a:prstGeom>
        </p:spPr>
      </p:pic>
    </p:spTree>
    <p:extLst>
      <p:ext uri="{BB962C8B-B14F-4D97-AF65-F5344CB8AC3E}">
        <p14:creationId xmlns:p14="http://schemas.microsoft.com/office/powerpoint/2010/main" val="306711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E96B72-C0D6-4422-8B9C-8BF08391BE56}"/>
              </a:ext>
            </a:extLst>
          </p:cNvPr>
          <p:cNvPicPr>
            <a:picLocks noChangeAspect="1"/>
          </p:cNvPicPr>
          <p:nvPr/>
        </p:nvPicPr>
        <p:blipFill>
          <a:blip r:embed="rId4"/>
          <a:stretch>
            <a:fillRect/>
          </a:stretch>
        </p:blipFill>
        <p:spPr>
          <a:xfrm>
            <a:off x="997105" y="917596"/>
            <a:ext cx="7001536" cy="5576805"/>
          </a:xfrm>
          <a:prstGeom prst="rect">
            <a:avLst/>
          </a:prstGeom>
        </p:spPr>
      </p:pic>
      <p:sp>
        <p:nvSpPr>
          <p:cNvPr id="3" name="PA_文本框 23">
            <a:extLst>
              <a:ext uri="{FF2B5EF4-FFF2-40B4-BE49-F238E27FC236}">
                <a16:creationId xmlns:a16="http://schemas.microsoft.com/office/drawing/2014/main" id="{E1BEA8BF-E192-4304-997C-729FAFBF13B2}"/>
              </a:ext>
            </a:extLst>
          </p:cNvPr>
          <p:cNvSpPr txBox="1"/>
          <p:nvPr>
            <p:custDataLst>
              <p:tags r:id="rId1"/>
            </p:custDataLst>
          </p:nvPr>
        </p:nvSpPr>
        <p:spPr>
          <a:xfrm>
            <a:off x="1127125" y="122700"/>
            <a:ext cx="2031325" cy="646331"/>
          </a:xfrm>
          <a:prstGeom prst="rect">
            <a:avLst/>
          </a:prstGeom>
          <a:noFill/>
        </p:spPr>
        <p:txBody>
          <a:bodyPr wrap="none" rtlCol="0">
            <a:spAutoFit/>
          </a:bodyPr>
          <a:lstStyle/>
          <a:p>
            <a:r>
              <a:rPr lang="zh-CN" altLang="en-US" sz="3600" b="1" dirty="0">
                <a:solidFill>
                  <a:srgbClr val="24569D"/>
                </a:solidFill>
              </a:rPr>
              <a:t>趋势分析</a:t>
            </a:r>
            <a:endParaRPr lang="zh-CN" altLang="en-US" sz="2400" b="1" dirty="0">
              <a:solidFill>
                <a:srgbClr val="24569D"/>
              </a:solidFill>
            </a:endParaRPr>
          </a:p>
        </p:txBody>
      </p:sp>
      <p:pic>
        <p:nvPicPr>
          <p:cNvPr id="4" name="图片 3">
            <a:extLst>
              <a:ext uri="{FF2B5EF4-FFF2-40B4-BE49-F238E27FC236}">
                <a16:creationId xmlns:a16="http://schemas.microsoft.com/office/drawing/2014/main" id="{A43D86F4-BDF8-421F-A5D8-29AD631004E2}"/>
              </a:ext>
            </a:extLst>
          </p:cNvPr>
          <p:cNvPicPr>
            <a:picLocks noChangeAspect="1"/>
          </p:cNvPicPr>
          <p:nvPr/>
        </p:nvPicPr>
        <p:blipFill>
          <a:blip r:embed="rId5"/>
          <a:stretch>
            <a:fillRect/>
          </a:stretch>
        </p:blipFill>
        <p:spPr>
          <a:xfrm>
            <a:off x="8567055" y="1861080"/>
            <a:ext cx="2797173" cy="2797173"/>
          </a:xfrm>
          <a:prstGeom prst="rect">
            <a:avLst/>
          </a:prstGeom>
        </p:spPr>
      </p:pic>
      <p:sp>
        <p:nvSpPr>
          <p:cNvPr id="5" name="矩形 4">
            <a:extLst>
              <a:ext uri="{FF2B5EF4-FFF2-40B4-BE49-F238E27FC236}">
                <a16:creationId xmlns:a16="http://schemas.microsoft.com/office/drawing/2014/main" id="{458C0668-D4CD-4546-A727-8BD50B7A9F41}"/>
              </a:ext>
            </a:extLst>
          </p:cNvPr>
          <p:cNvSpPr/>
          <p:nvPr/>
        </p:nvSpPr>
        <p:spPr>
          <a:xfrm>
            <a:off x="3420533" y="2319867"/>
            <a:ext cx="4578108" cy="1879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8D750A73-4DA7-4023-BEAD-559065F4F645}"/>
              </a:ext>
            </a:extLst>
          </p:cNvPr>
          <p:cNvCxnSpPr>
            <a:stCxn id="5" idx="3"/>
            <a:endCxn id="4" idx="1"/>
          </p:cNvCxnSpPr>
          <p:nvPr/>
        </p:nvCxnSpPr>
        <p:spPr>
          <a:xfrm>
            <a:off x="7998641" y="3259667"/>
            <a:ext cx="568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278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1046026" y="291955"/>
            <a:ext cx="8693296"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2020-ACL Relabel the Noise: Joint Extraction of Entities and Relations via Cooperative </a:t>
            </a:r>
            <a:r>
              <a:rPr lang="en-US" altLang="zh-CN" b="1" i="0" dirty="0" err="1">
                <a:solidFill>
                  <a:srgbClr val="222226"/>
                </a:solidFill>
                <a:effectLst/>
                <a:latin typeface="Microsoft YaHei" panose="020B0503020204020204" pitchFamily="34" charset="-122"/>
                <a:ea typeface="Microsoft YaHei" panose="020B0503020204020204" pitchFamily="34" charset="-122"/>
              </a:rPr>
              <a:t>Multiagents</a:t>
            </a:r>
            <a:endParaRPr lang="en-US" altLang="zh-CN"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F9F141F-5526-4E75-B282-60E6C0CB422C}"/>
              </a:ext>
            </a:extLst>
          </p:cNvPr>
          <p:cNvPicPr>
            <a:picLocks noChangeAspect="1"/>
          </p:cNvPicPr>
          <p:nvPr/>
        </p:nvPicPr>
        <p:blipFill>
          <a:blip r:embed="rId3"/>
          <a:stretch>
            <a:fillRect/>
          </a:stretch>
        </p:blipFill>
        <p:spPr>
          <a:xfrm>
            <a:off x="2985767" y="3807277"/>
            <a:ext cx="5545640" cy="2196484"/>
          </a:xfrm>
          <a:prstGeom prst="rect">
            <a:avLst/>
          </a:prstGeom>
        </p:spPr>
      </p:pic>
      <p:pic>
        <p:nvPicPr>
          <p:cNvPr id="5" name="图片 4">
            <a:extLst>
              <a:ext uri="{FF2B5EF4-FFF2-40B4-BE49-F238E27FC236}">
                <a16:creationId xmlns:a16="http://schemas.microsoft.com/office/drawing/2014/main" id="{DE33D7FE-DB5A-4F87-948C-01C900DC2D91}"/>
              </a:ext>
            </a:extLst>
          </p:cNvPr>
          <p:cNvPicPr>
            <a:picLocks noChangeAspect="1"/>
          </p:cNvPicPr>
          <p:nvPr/>
        </p:nvPicPr>
        <p:blipFill>
          <a:blip r:embed="rId4"/>
          <a:stretch>
            <a:fillRect/>
          </a:stretch>
        </p:blipFill>
        <p:spPr>
          <a:xfrm>
            <a:off x="2985767" y="1735623"/>
            <a:ext cx="6111770" cy="1729890"/>
          </a:xfrm>
          <a:prstGeom prst="rect">
            <a:avLst/>
          </a:prstGeom>
        </p:spPr>
      </p:pic>
    </p:spTree>
    <p:extLst>
      <p:ext uri="{BB962C8B-B14F-4D97-AF65-F5344CB8AC3E}">
        <p14:creationId xmlns:p14="http://schemas.microsoft.com/office/powerpoint/2010/main" val="1486525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1046026" y="291955"/>
            <a:ext cx="8693296" cy="1289905"/>
          </a:xfrm>
          <a:prstGeom prst="rect">
            <a:avLst/>
          </a:prstGeom>
          <a:noFill/>
        </p:spPr>
        <p:txBody>
          <a:bodyPr wrap="square">
            <a:spAutoFit/>
          </a:bodyPr>
          <a:lstStyle/>
          <a:p>
            <a:pPr algn="l" latinLnBrk="1">
              <a:lnSpc>
                <a:spcPct val="150000"/>
              </a:lnSpc>
            </a:pPr>
            <a:r>
              <a:rPr lang="en-US" altLang="zh-CN" b="1" i="0" dirty="0">
                <a:solidFill>
                  <a:srgbClr val="222226"/>
                </a:solidFill>
                <a:effectLst/>
                <a:latin typeface="Microsoft YaHei" panose="020B0503020204020204" pitchFamily="34" charset="-122"/>
                <a:ea typeface="Microsoft YaHei" panose="020B0503020204020204" pitchFamily="34" charset="-122"/>
              </a:rPr>
              <a:t>2020-ACL Relabel the Noise: Joint Extraction of Entities and Relations via Cooperative </a:t>
            </a:r>
            <a:r>
              <a:rPr lang="en-US" altLang="zh-CN" b="1" i="0" dirty="0" err="1">
                <a:solidFill>
                  <a:srgbClr val="222226"/>
                </a:solidFill>
                <a:effectLst/>
                <a:latin typeface="Microsoft YaHei" panose="020B0503020204020204" pitchFamily="34" charset="-122"/>
                <a:ea typeface="Microsoft YaHei" panose="020B0503020204020204" pitchFamily="34" charset="-122"/>
              </a:rPr>
              <a:t>Multiagents</a:t>
            </a:r>
            <a:endParaRPr lang="en-US" altLang="zh-CN"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b="1" i="0" dirty="0">
              <a:solidFill>
                <a:srgbClr val="222226"/>
              </a:solidFill>
              <a:effectLst/>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A846880-C30E-4554-9460-4C2AD3FB69BB}"/>
              </a:ext>
            </a:extLst>
          </p:cNvPr>
          <p:cNvPicPr>
            <a:picLocks noChangeAspect="1"/>
          </p:cNvPicPr>
          <p:nvPr/>
        </p:nvPicPr>
        <p:blipFill>
          <a:blip r:embed="rId3"/>
          <a:stretch>
            <a:fillRect/>
          </a:stretch>
        </p:blipFill>
        <p:spPr>
          <a:xfrm>
            <a:off x="6554860" y="2221737"/>
            <a:ext cx="4244708" cy="2773920"/>
          </a:xfrm>
          <a:prstGeom prst="rect">
            <a:avLst/>
          </a:prstGeom>
        </p:spPr>
      </p:pic>
      <p:pic>
        <p:nvPicPr>
          <p:cNvPr id="3" name="图片 2">
            <a:extLst>
              <a:ext uri="{FF2B5EF4-FFF2-40B4-BE49-F238E27FC236}">
                <a16:creationId xmlns:a16="http://schemas.microsoft.com/office/drawing/2014/main" id="{CAF8FB14-E27F-407D-A99E-8F280C29964A}"/>
              </a:ext>
            </a:extLst>
          </p:cNvPr>
          <p:cNvPicPr>
            <a:picLocks noChangeAspect="1"/>
          </p:cNvPicPr>
          <p:nvPr/>
        </p:nvPicPr>
        <p:blipFill>
          <a:blip r:embed="rId4"/>
          <a:stretch>
            <a:fillRect/>
          </a:stretch>
        </p:blipFill>
        <p:spPr>
          <a:xfrm>
            <a:off x="1756699" y="2122668"/>
            <a:ext cx="3250688" cy="2972058"/>
          </a:xfrm>
          <a:prstGeom prst="rect">
            <a:avLst/>
          </a:prstGeom>
        </p:spPr>
      </p:pic>
    </p:spTree>
    <p:extLst>
      <p:ext uri="{BB962C8B-B14F-4D97-AF65-F5344CB8AC3E}">
        <p14:creationId xmlns:p14="http://schemas.microsoft.com/office/powerpoint/2010/main" val="228535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984379-37BB-4BE9-8F60-E4CDFCF4551B}"/>
              </a:ext>
            </a:extLst>
          </p:cNvPr>
          <p:cNvSpPr txBox="1"/>
          <p:nvPr/>
        </p:nvSpPr>
        <p:spPr>
          <a:xfrm>
            <a:off x="452546" y="165853"/>
            <a:ext cx="1422184" cy="646331"/>
          </a:xfrm>
          <a:prstGeom prst="rect">
            <a:avLst/>
          </a:prstGeom>
          <a:noFill/>
        </p:spPr>
        <p:txBody>
          <a:bodyPr wrap="none" rtlCol="0">
            <a:spAutoFit/>
          </a:bodyPr>
          <a:lstStyle/>
          <a:p>
            <a:r>
              <a:rPr lang="zh-CN" altLang="en-US" sz="3600" b="1" dirty="0">
                <a:solidFill>
                  <a:srgbClr val="24569D"/>
                </a:solidFill>
              </a:rPr>
              <a:t>总  结</a:t>
            </a:r>
          </a:p>
        </p:txBody>
      </p:sp>
      <p:sp>
        <p:nvSpPr>
          <p:cNvPr id="3" name="文本框 2">
            <a:extLst>
              <a:ext uri="{FF2B5EF4-FFF2-40B4-BE49-F238E27FC236}">
                <a16:creationId xmlns:a16="http://schemas.microsoft.com/office/drawing/2014/main" id="{0FBA94CA-A394-4F72-B9FF-6ABDE4CFC710}"/>
              </a:ext>
            </a:extLst>
          </p:cNvPr>
          <p:cNvSpPr txBox="1"/>
          <p:nvPr/>
        </p:nvSpPr>
        <p:spPr>
          <a:xfrm>
            <a:off x="1163638" y="1419726"/>
            <a:ext cx="9749004" cy="3781548"/>
          </a:xfrm>
          <a:prstGeom prst="rect">
            <a:avLst/>
          </a:prstGeom>
          <a:noFill/>
        </p:spPr>
        <p:txBody>
          <a:bodyPr wrap="square" rtlCol="0">
            <a:spAutoFit/>
          </a:bodyPr>
          <a:lstStyle/>
          <a:p>
            <a:pPr>
              <a:lnSpc>
                <a:spcPct val="150000"/>
              </a:lnSpc>
            </a:pPr>
            <a:r>
              <a:rPr lang="en-US" altLang="zh-CN" b="1" dirty="0">
                <a:solidFill>
                  <a:srgbClr val="C00000"/>
                </a:solidFill>
              </a:rPr>
              <a:t>1. </a:t>
            </a:r>
            <a:r>
              <a:rPr lang="zh-CN" altLang="en-US" dirty="0"/>
              <a:t>充分地利用现有的语言学资源（知识库、开源</a:t>
            </a:r>
            <a:r>
              <a:rPr lang="en-US" altLang="zh-CN" dirty="0"/>
              <a:t>NLP</a:t>
            </a:r>
            <a:r>
              <a:rPr lang="zh-CN" altLang="en-US" dirty="0"/>
              <a:t>工具、词典等），可以提升实验表现；</a:t>
            </a:r>
            <a:endParaRPr lang="en-US" altLang="zh-CN" dirty="0"/>
          </a:p>
          <a:p>
            <a:pPr>
              <a:lnSpc>
                <a:spcPct val="150000"/>
              </a:lnSpc>
            </a:pPr>
            <a:endParaRPr lang="en-US" altLang="zh-CN" dirty="0"/>
          </a:p>
          <a:p>
            <a:pPr>
              <a:lnSpc>
                <a:spcPct val="150000"/>
              </a:lnSpc>
            </a:pPr>
            <a:r>
              <a:rPr lang="en-US" altLang="zh-CN" b="1" dirty="0">
                <a:solidFill>
                  <a:srgbClr val="C00000"/>
                </a:solidFill>
              </a:rPr>
              <a:t>2. </a:t>
            </a:r>
            <a:r>
              <a:rPr lang="zh-CN" altLang="en-US" dirty="0"/>
              <a:t>比起从同一实体对的句子</a:t>
            </a:r>
            <a:r>
              <a:rPr lang="en-US" altLang="zh-CN" dirty="0"/>
              <a:t>bag</a:t>
            </a:r>
            <a:r>
              <a:rPr lang="zh-CN" altLang="en-US" dirty="0"/>
              <a:t>中选择更有效的样例，或是降低噪音样例的权重，通过迭代训练，对噪音样例进行重新纠正，能够更充分地利用数据；</a:t>
            </a:r>
            <a:endParaRPr lang="en-US" altLang="zh-CN" dirty="0"/>
          </a:p>
          <a:p>
            <a:pPr>
              <a:lnSpc>
                <a:spcPct val="150000"/>
              </a:lnSpc>
            </a:pPr>
            <a:endParaRPr lang="en-US" altLang="zh-CN" dirty="0"/>
          </a:p>
          <a:p>
            <a:pPr>
              <a:lnSpc>
                <a:spcPct val="150000"/>
              </a:lnSpc>
            </a:pPr>
            <a:r>
              <a:rPr lang="en-US" altLang="zh-CN" b="1" dirty="0">
                <a:solidFill>
                  <a:srgbClr val="C00000"/>
                </a:solidFill>
              </a:rPr>
              <a:t>3. </a:t>
            </a:r>
            <a:r>
              <a:rPr lang="zh-CN" altLang="en-US" dirty="0"/>
              <a:t>协作学习方式，能够将不同方法的优势和劣势进行结合，能够达到比单个方法更好的效果；</a:t>
            </a:r>
            <a:endParaRPr lang="en-US" altLang="zh-CN" dirty="0"/>
          </a:p>
          <a:p>
            <a:pPr>
              <a:lnSpc>
                <a:spcPct val="150000"/>
              </a:lnSpc>
            </a:pPr>
            <a:endParaRPr lang="en-US" altLang="zh-CN" dirty="0"/>
          </a:p>
          <a:p>
            <a:pPr>
              <a:lnSpc>
                <a:spcPct val="150000"/>
              </a:lnSpc>
            </a:pPr>
            <a:r>
              <a:rPr lang="en-US" altLang="zh-CN" b="1" dirty="0">
                <a:solidFill>
                  <a:srgbClr val="C00000"/>
                </a:solidFill>
              </a:rPr>
              <a:t>4. </a:t>
            </a:r>
            <a:r>
              <a:rPr lang="zh-CN" altLang="en-US" dirty="0"/>
              <a:t>通过联合抽取，建立一个框架，既减少不同任务之间的误差累积，又可以利用任务间的交互信息，是关系抽取任务的热点；</a:t>
            </a:r>
          </a:p>
        </p:txBody>
      </p:sp>
    </p:spTree>
    <p:extLst>
      <p:ext uri="{BB962C8B-B14F-4D97-AF65-F5344CB8AC3E}">
        <p14:creationId xmlns:p14="http://schemas.microsoft.com/office/powerpoint/2010/main" val="378936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19376" y="586958"/>
            <a:ext cx="1620957" cy="523220"/>
          </a:xfrm>
          <a:prstGeom prst="rect">
            <a:avLst/>
          </a:prstGeom>
          <a:noFill/>
        </p:spPr>
        <p:txBody>
          <a:bodyPr wrap="none" rtlCol="0">
            <a:spAutoFit/>
          </a:bodyPr>
          <a:lstStyle/>
          <a:p>
            <a:r>
              <a:rPr lang="zh-CN" altLang="en-US" sz="2800" dirty="0"/>
              <a:t>后续工作</a:t>
            </a:r>
          </a:p>
        </p:txBody>
      </p:sp>
      <p:cxnSp>
        <p:nvCxnSpPr>
          <p:cNvPr id="33" name="直接连接符 32"/>
          <p:cNvCxnSpPr/>
          <p:nvPr/>
        </p:nvCxnSpPr>
        <p:spPr>
          <a:xfrm>
            <a:off x="800805" y="1353312"/>
            <a:ext cx="42832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4B84377-ACDC-485B-AB9E-8154CE653320}"/>
              </a:ext>
            </a:extLst>
          </p:cNvPr>
          <p:cNvPicPr>
            <a:picLocks noChangeAspect="1"/>
          </p:cNvPicPr>
          <p:nvPr/>
        </p:nvPicPr>
        <p:blipFill rotWithShape="1">
          <a:blip r:embed="rId2"/>
          <a:srcRect l="2685" t="2580" r="1221"/>
          <a:stretch/>
        </p:blipFill>
        <p:spPr>
          <a:xfrm>
            <a:off x="6718332" y="1593412"/>
            <a:ext cx="4879405" cy="2799304"/>
          </a:xfrm>
          <a:prstGeom prst="rect">
            <a:avLst/>
          </a:prstGeom>
        </p:spPr>
      </p:pic>
      <p:sp>
        <p:nvSpPr>
          <p:cNvPr id="3" name="灯片编号占位符 2">
            <a:extLst>
              <a:ext uri="{FF2B5EF4-FFF2-40B4-BE49-F238E27FC236}">
                <a16:creationId xmlns:a16="http://schemas.microsoft.com/office/drawing/2014/main" id="{5823C373-990E-4662-B578-61B027F11891}"/>
              </a:ext>
            </a:extLst>
          </p:cNvPr>
          <p:cNvSpPr>
            <a:spLocks noGrp="1"/>
          </p:cNvSpPr>
          <p:nvPr>
            <p:ph type="sldNum" sz="quarter" idx="12"/>
          </p:nvPr>
        </p:nvSpPr>
        <p:spPr/>
        <p:txBody>
          <a:bodyPr/>
          <a:lstStyle/>
          <a:p>
            <a:fld id="{B37D35F1-C8A2-4A57-8FB7-EAFE3FD7B391}" type="slidenum">
              <a:rPr lang="zh-CN" altLang="en-US" smtClean="0"/>
              <a:t>33</a:t>
            </a:fld>
            <a:endParaRPr lang="zh-CN" altLang="en-US"/>
          </a:p>
        </p:txBody>
      </p:sp>
      <p:sp>
        <p:nvSpPr>
          <p:cNvPr id="4" name="文本框 3">
            <a:extLst>
              <a:ext uri="{FF2B5EF4-FFF2-40B4-BE49-F238E27FC236}">
                <a16:creationId xmlns:a16="http://schemas.microsoft.com/office/drawing/2014/main" id="{0DAED7A4-5E14-4B46-9056-119F7744A07C}"/>
              </a:ext>
            </a:extLst>
          </p:cNvPr>
          <p:cNvSpPr txBox="1"/>
          <p:nvPr/>
        </p:nvSpPr>
        <p:spPr>
          <a:xfrm>
            <a:off x="1028600" y="1914292"/>
            <a:ext cx="4445069" cy="2771656"/>
          </a:xfrm>
          <a:prstGeom prst="rect">
            <a:avLst/>
          </a:prstGeom>
          <a:noFill/>
        </p:spPr>
        <p:txBody>
          <a:bodyPr wrap="square" rtlCol="0">
            <a:spAutoFit/>
          </a:bodyPr>
          <a:lstStyle/>
          <a:p>
            <a:pPr marL="285750" indent="-285750">
              <a:lnSpc>
                <a:spcPct val="200000"/>
              </a:lnSpc>
              <a:buClr>
                <a:srgbClr val="24569D"/>
              </a:buClr>
              <a:buFont typeface="Wingdings" panose="05000000000000000000" pitchFamily="2" charset="2"/>
              <a:buChar char="l"/>
            </a:pPr>
            <a:r>
              <a:rPr lang="en-US" altLang="zh-CN" dirty="0"/>
              <a:t>1</a:t>
            </a:r>
            <a:r>
              <a:rPr lang="zh-CN" altLang="en-US" dirty="0"/>
              <a:t>、跟进</a:t>
            </a:r>
            <a:r>
              <a:rPr lang="en-US" altLang="zh-CN" dirty="0"/>
              <a:t>NYT-10</a:t>
            </a:r>
            <a:r>
              <a:rPr lang="zh-CN" altLang="en-US" dirty="0"/>
              <a:t>的最新论文；</a:t>
            </a:r>
            <a:endParaRPr lang="en-US" altLang="zh-CN" dirty="0"/>
          </a:p>
          <a:p>
            <a:pPr marL="285750" indent="-285750">
              <a:lnSpc>
                <a:spcPct val="200000"/>
              </a:lnSpc>
              <a:buClr>
                <a:srgbClr val="24569D"/>
              </a:buClr>
              <a:buFont typeface="Wingdings" panose="05000000000000000000" pitchFamily="2" charset="2"/>
              <a:buChar char="l"/>
            </a:pPr>
            <a:r>
              <a:rPr lang="en-US" altLang="zh-CN" dirty="0"/>
              <a:t>2</a:t>
            </a:r>
            <a:r>
              <a:rPr lang="zh-CN" altLang="en-US" dirty="0"/>
              <a:t>、聚焦于一个更小的研究点</a:t>
            </a:r>
            <a:r>
              <a:rPr lang="en-US" altLang="zh-CN" dirty="0"/>
              <a:t>——</a:t>
            </a:r>
            <a:r>
              <a:rPr lang="zh-CN" altLang="en-US" dirty="0"/>
              <a:t>如何通过迭代，更好地对噪音样例进行重新标注；</a:t>
            </a:r>
            <a:endParaRPr lang="en-US" altLang="zh-CN" dirty="0"/>
          </a:p>
          <a:p>
            <a:pPr marL="285750" indent="-285750">
              <a:lnSpc>
                <a:spcPct val="200000"/>
              </a:lnSpc>
              <a:buClr>
                <a:srgbClr val="24569D"/>
              </a:buClr>
              <a:buFont typeface="Wingdings" panose="05000000000000000000" pitchFamily="2" charset="2"/>
              <a:buChar char="l"/>
            </a:pPr>
            <a:r>
              <a:rPr lang="en-US" altLang="zh-CN" dirty="0"/>
              <a:t>3</a:t>
            </a:r>
            <a:r>
              <a:rPr lang="zh-CN" altLang="en-US" dirty="0"/>
              <a:t>、分析新数据集。</a:t>
            </a:r>
            <a:endParaRPr lang="en-US" altLang="zh-CN" dirty="0"/>
          </a:p>
        </p:txBody>
      </p:sp>
      <p:sp>
        <p:nvSpPr>
          <p:cNvPr id="31" name="文本框 30">
            <a:extLst>
              <a:ext uri="{FF2B5EF4-FFF2-40B4-BE49-F238E27FC236}">
                <a16:creationId xmlns:a16="http://schemas.microsoft.com/office/drawing/2014/main" id="{0073334F-BA41-4055-8BC7-410D4E5F1B75}"/>
              </a:ext>
            </a:extLst>
          </p:cNvPr>
          <p:cNvSpPr txBox="1"/>
          <p:nvPr/>
        </p:nvSpPr>
        <p:spPr>
          <a:xfrm>
            <a:off x="6718332" y="4595656"/>
            <a:ext cx="5289184" cy="1754326"/>
          </a:xfrm>
          <a:prstGeom prst="rect">
            <a:avLst/>
          </a:prstGeom>
          <a:noFill/>
        </p:spPr>
        <p:txBody>
          <a:bodyPr wrap="square">
            <a:spAutoFit/>
          </a:bodyPr>
          <a:lstStyle/>
          <a:p>
            <a:r>
              <a:rPr lang="zh-CN" altLang="en-US" dirty="0"/>
              <a:t>有监督：</a:t>
            </a:r>
            <a:r>
              <a:rPr lang="en-US" altLang="zh-CN" dirty="0"/>
              <a:t>MUC,ACE-2005, SemEval2010Task8, KBP37(2015), TEACRED2017</a:t>
            </a:r>
          </a:p>
          <a:p>
            <a:r>
              <a:rPr lang="zh-CN" altLang="en-US" dirty="0"/>
              <a:t>远程监督：</a:t>
            </a:r>
            <a:r>
              <a:rPr lang="en-US" altLang="zh-CN" dirty="0"/>
              <a:t>NYT-10</a:t>
            </a:r>
          </a:p>
          <a:p>
            <a:r>
              <a:rPr lang="zh-CN" altLang="en-US" dirty="0"/>
              <a:t>少样本：</a:t>
            </a:r>
            <a:r>
              <a:rPr lang="en-US" altLang="zh-CN" dirty="0" err="1"/>
              <a:t>FewRel</a:t>
            </a:r>
            <a:r>
              <a:rPr lang="zh-CN" altLang="en-US" dirty="0"/>
              <a:t>，</a:t>
            </a:r>
            <a:r>
              <a:rPr lang="en-US" altLang="zh-CN" dirty="0" err="1"/>
              <a:t>FewRel</a:t>
            </a:r>
            <a:r>
              <a:rPr lang="en-US" altLang="zh-CN" dirty="0"/>
              <a:t> 2.0</a:t>
            </a:r>
          </a:p>
          <a:p>
            <a:r>
              <a:rPr lang="zh-CN" altLang="en-US" dirty="0"/>
              <a:t>文档级：</a:t>
            </a:r>
            <a:r>
              <a:rPr lang="en-US" altLang="zh-CN" dirty="0" err="1"/>
              <a:t>DocRED</a:t>
            </a:r>
            <a:endParaRPr lang="en-US" altLang="zh-CN" dirty="0"/>
          </a:p>
          <a:p>
            <a:r>
              <a:rPr lang="zh-CN" altLang="en-US" dirty="0"/>
              <a:t>对话领域：</a:t>
            </a:r>
            <a:r>
              <a:rPr lang="en-US" altLang="zh-CN" dirty="0" err="1"/>
              <a:t>DialogRE</a:t>
            </a:r>
            <a:endParaRPr lang="zh-CN" altLang="en-US" dirty="0"/>
          </a:p>
        </p:txBody>
      </p:sp>
      <p:sp>
        <p:nvSpPr>
          <p:cNvPr id="5" name="页脚占位符 4">
            <a:extLst>
              <a:ext uri="{FF2B5EF4-FFF2-40B4-BE49-F238E27FC236}">
                <a16:creationId xmlns:a16="http://schemas.microsoft.com/office/drawing/2014/main" id="{4CA6EBF3-15E2-4083-9BB6-D424F8FF04DB}"/>
              </a:ext>
            </a:extLst>
          </p:cNvPr>
          <p:cNvSpPr>
            <a:spLocks noGrp="1"/>
          </p:cNvSpPr>
          <p:nvPr>
            <p:ph type="ftr" sz="quarter" idx="11"/>
          </p:nvPr>
        </p:nvSpPr>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2378351">
            <a:off x="1906190" y="-1691873"/>
            <a:ext cx="9735986" cy="9248444"/>
            <a:chOff x="2975829" y="739198"/>
            <a:chExt cx="6590868" cy="6260822"/>
          </a:xfrm>
        </p:grpSpPr>
        <p:sp>
          <p:nvSpPr>
            <p:cNvPr id="7" name="等腰三角形 6"/>
            <p:cNvSpPr/>
            <p:nvPr/>
          </p:nvSpPr>
          <p:spPr>
            <a:xfrm>
              <a:off x="2975829" y="73919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3600000">
              <a:off x="3756724" y="119004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256697" y="2206522"/>
            <a:ext cx="5678606" cy="2215991"/>
          </a:xfrm>
          <a:prstGeom prst="rect">
            <a:avLst/>
          </a:prstGeom>
          <a:noFill/>
        </p:spPr>
        <p:txBody>
          <a:bodyPr wrap="none" rtlCol="0">
            <a:spAutoFit/>
          </a:bodyPr>
          <a:lstStyle/>
          <a:p>
            <a:r>
              <a:rPr lang="en-US" altLang="zh-CN" sz="13800" dirty="0">
                <a:solidFill>
                  <a:srgbClr val="24569D"/>
                </a:solidFill>
                <a:latin typeface="Impact" panose="020B0806030902050204" pitchFamily="34" charset="0"/>
              </a:rPr>
              <a:t>THANKS</a:t>
            </a:r>
            <a:endParaRPr lang="zh-CN" altLang="en-US" sz="13800" dirty="0">
              <a:solidFill>
                <a:srgbClr val="24569D"/>
              </a:solidFill>
              <a:latin typeface="Impact" panose="020B0806030902050204" pitchFamily="34" charset="0"/>
            </a:endParaRPr>
          </a:p>
        </p:txBody>
      </p:sp>
      <p:sp>
        <p:nvSpPr>
          <p:cNvPr id="2" name="灯片编号占位符 1">
            <a:extLst>
              <a:ext uri="{FF2B5EF4-FFF2-40B4-BE49-F238E27FC236}">
                <a16:creationId xmlns:a16="http://schemas.microsoft.com/office/drawing/2014/main" id="{37411BF3-33D4-4651-8A4A-F13F4923C373}"/>
              </a:ext>
            </a:extLst>
          </p:cNvPr>
          <p:cNvSpPr>
            <a:spLocks noGrp="1"/>
          </p:cNvSpPr>
          <p:nvPr>
            <p:ph type="sldNum" sz="quarter" idx="12"/>
          </p:nvPr>
        </p:nvSpPr>
        <p:spPr/>
        <p:txBody>
          <a:bodyPr/>
          <a:lstStyle/>
          <a:p>
            <a:fld id="{B37D35F1-C8A2-4A57-8FB7-EAFE3FD7B391}" type="slidenum">
              <a:rPr lang="zh-CN" altLang="en-US" smtClean="0"/>
              <a:t>34</a:t>
            </a:fld>
            <a:endParaRPr lang="zh-CN" altLang="en-US"/>
          </a:p>
        </p:txBody>
      </p:sp>
      <p:sp>
        <p:nvSpPr>
          <p:cNvPr id="4" name="页脚占位符 3">
            <a:extLst>
              <a:ext uri="{FF2B5EF4-FFF2-40B4-BE49-F238E27FC236}">
                <a16:creationId xmlns:a16="http://schemas.microsoft.com/office/drawing/2014/main" id="{BFB0CD30-8BAD-4A81-9CC5-D4AA457C44FB}"/>
              </a:ext>
            </a:extLst>
          </p:cNvPr>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 presetClass="entr" presetSubtype="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par>
                                <p:cTn id="11" presetID="8" presetClass="emph" presetSubtype="0" fill="hold" nodeType="withEffect">
                                  <p:stCondLst>
                                    <p:cond delay="500"/>
                                  </p:stCondLst>
                                  <p:childTnLst>
                                    <p:animRot by="5400000">
                                      <p:cBhvr>
                                        <p:cTn id="12" dur="10" fill="hold"/>
                                        <p:tgtEl>
                                          <p:spTgt spid="6"/>
                                        </p:tgtEl>
                                        <p:attrNameLst>
                                          <p:attrName>r</p:attrName>
                                        </p:attrNameLst>
                                      </p:cBhvr>
                                    </p:animRot>
                                  </p:childTnLst>
                                </p:cTn>
                              </p:par>
                              <p:par>
                                <p:cTn id="13" presetID="8" presetClass="emph" presetSubtype="0" decel="100000" fill="hold" nodeType="withEffect">
                                  <p:stCondLst>
                                    <p:cond delay="500"/>
                                  </p:stCondLst>
                                  <p:childTnLst>
                                    <p:animRot by="-5400000">
                                      <p:cBhvr>
                                        <p:cTn id="14" dur="1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B5F88E-4964-4364-A817-BD2D5B04A33D}"/>
              </a:ext>
            </a:extLst>
          </p:cNvPr>
          <p:cNvPicPr>
            <a:picLocks noChangeAspect="1"/>
          </p:cNvPicPr>
          <p:nvPr/>
        </p:nvPicPr>
        <p:blipFill>
          <a:blip r:embed="rId2"/>
          <a:stretch>
            <a:fillRect/>
          </a:stretch>
        </p:blipFill>
        <p:spPr>
          <a:xfrm>
            <a:off x="2480337" y="1313556"/>
            <a:ext cx="7376799" cy="4625741"/>
          </a:xfrm>
          <a:prstGeom prst="rect">
            <a:avLst/>
          </a:prstGeom>
        </p:spPr>
      </p:pic>
    </p:spTree>
    <p:extLst>
      <p:ext uri="{BB962C8B-B14F-4D97-AF65-F5344CB8AC3E}">
        <p14:creationId xmlns:p14="http://schemas.microsoft.com/office/powerpoint/2010/main" val="174108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文本框 53"/>
          <p:cNvSpPr txBox="1"/>
          <p:nvPr/>
        </p:nvSpPr>
        <p:spPr>
          <a:xfrm>
            <a:off x="506438" y="1074140"/>
            <a:ext cx="2031325" cy="461665"/>
          </a:xfrm>
          <a:prstGeom prst="rect">
            <a:avLst/>
          </a:prstGeom>
          <a:noFill/>
        </p:spPr>
        <p:txBody>
          <a:bodyPr wrap="none" rtlCol="0">
            <a:spAutoFit/>
          </a:bodyPr>
          <a:lstStyle/>
          <a:p>
            <a:r>
              <a:rPr lang="zh-CN" altLang="en-US" sz="2400" dirty="0"/>
              <a:t>实验数据分析</a:t>
            </a:r>
          </a:p>
        </p:txBody>
      </p:sp>
      <p:sp>
        <p:nvSpPr>
          <p:cNvPr id="55" name="PA_圆角矩形 4"/>
          <p:cNvSpPr/>
          <p:nvPr>
            <p:custDataLst>
              <p:tags r:id="rId1"/>
            </p:custDataLst>
          </p:nvPr>
        </p:nvSpPr>
        <p:spPr>
          <a:xfrm>
            <a:off x="1021530" y="5257321"/>
            <a:ext cx="46800" cy="1052855"/>
          </a:xfrm>
          <a:prstGeom prst="roundRect">
            <a:avLst>
              <a:gd name="adj" fmla="val 50000"/>
            </a:avLst>
          </a:prstGeom>
          <a:solidFill>
            <a:srgbClr val="3434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a:ea typeface="宋体" panose="02010600030101010101" pitchFamily="2" charset="-122"/>
              <a:cs typeface="+mn-cs"/>
            </a:endParaRPr>
          </a:p>
        </p:txBody>
      </p:sp>
      <p:sp>
        <p:nvSpPr>
          <p:cNvPr id="56" name="文本框 55"/>
          <p:cNvSpPr txBox="1"/>
          <p:nvPr/>
        </p:nvSpPr>
        <p:spPr>
          <a:xfrm>
            <a:off x="1204891" y="5223146"/>
            <a:ext cx="1800493" cy="369332"/>
          </a:xfrm>
          <a:prstGeom prst="rect">
            <a:avLst/>
          </a:prstGeom>
          <a:noFill/>
        </p:spPr>
        <p:txBody>
          <a:bodyPr wrap="none" rtlCol="0">
            <a:spAutoFit/>
          </a:bodyPr>
          <a:lstStyle/>
          <a:p>
            <a:r>
              <a:rPr lang="zh-CN" altLang="en-US" b="1" dirty="0">
                <a:solidFill>
                  <a:srgbClr val="24569D"/>
                </a:solidFill>
              </a:rPr>
              <a:t>输入你的小标题</a:t>
            </a:r>
          </a:p>
        </p:txBody>
      </p:sp>
      <p:sp>
        <p:nvSpPr>
          <p:cNvPr id="57" name="文本框 56"/>
          <p:cNvSpPr txBox="1"/>
          <p:nvPr/>
        </p:nvSpPr>
        <p:spPr>
          <a:xfrm>
            <a:off x="1204891" y="5592478"/>
            <a:ext cx="10022486" cy="751872"/>
          </a:xfrm>
          <a:prstGeom prst="rect">
            <a:avLst/>
          </a:prstGeom>
          <a:noFill/>
        </p:spPr>
        <p:txBody>
          <a:bodyPr wrap="square" rtlCol="0">
            <a:spAutoFit/>
          </a:bodyPr>
          <a:lstStyle/>
          <a:p>
            <a:pPr>
              <a:lnSpc>
                <a:spcPct val="125000"/>
              </a:lnSpc>
            </a:pPr>
            <a:r>
              <a:rPr lang="zh-CN" altLang="en-US" dirty="0"/>
              <a:t>在我成长的历程中，我很庆幸自己选择了奋斗。不论经历多少风风雨雨，我都会坚持奋斗下去。人非生而不同，一样的起点，迥异的终点，关键取决于途中奔跑的速度。</a:t>
            </a:r>
          </a:p>
        </p:txBody>
      </p:sp>
      <p:pic>
        <p:nvPicPr>
          <p:cNvPr id="2" name="图片 1">
            <a:extLst>
              <a:ext uri="{FF2B5EF4-FFF2-40B4-BE49-F238E27FC236}">
                <a16:creationId xmlns:a16="http://schemas.microsoft.com/office/drawing/2014/main" id="{F434500B-7CD7-4256-9D73-70834760C90C}"/>
              </a:ext>
            </a:extLst>
          </p:cNvPr>
          <p:cNvPicPr>
            <a:picLocks noChangeAspect="1"/>
          </p:cNvPicPr>
          <p:nvPr/>
        </p:nvPicPr>
        <p:blipFill>
          <a:blip r:embed="rId3"/>
          <a:stretch>
            <a:fillRect/>
          </a:stretch>
        </p:blipFill>
        <p:spPr>
          <a:xfrm>
            <a:off x="1844066" y="1896461"/>
            <a:ext cx="8503868" cy="29660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EA693A-9243-4F7F-849B-9835FC8E06C8}"/>
              </a:ext>
            </a:extLst>
          </p:cNvPr>
          <p:cNvPicPr>
            <a:picLocks noChangeAspect="1"/>
          </p:cNvPicPr>
          <p:nvPr/>
        </p:nvPicPr>
        <p:blipFill>
          <a:blip r:embed="rId3"/>
          <a:stretch>
            <a:fillRect/>
          </a:stretch>
        </p:blipFill>
        <p:spPr>
          <a:xfrm>
            <a:off x="2795960" y="967481"/>
            <a:ext cx="6600079" cy="5531224"/>
          </a:xfrm>
          <a:prstGeom prst="rect">
            <a:avLst/>
          </a:prstGeom>
        </p:spPr>
      </p:pic>
      <p:sp>
        <p:nvSpPr>
          <p:cNvPr id="3" name="PA_文本框 23">
            <a:extLst>
              <a:ext uri="{FF2B5EF4-FFF2-40B4-BE49-F238E27FC236}">
                <a16:creationId xmlns:a16="http://schemas.microsoft.com/office/drawing/2014/main" id="{4DCC6CE0-0973-4148-A013-61F7BA397BE3}"/>
              </a:ext>
            </a:extLst>
          </p:cNvPr>
          <p:cNvSpPr txBox="1"/>
          <p:nvPr>
            <p:custDataLst>
              <p:tags r:id="rId1"/>
            </p:custDataLst>
          </p:nvPr>
        </p:nvSpPr>
        <p:spPr>
          <a:xfrm>
            <a:off x="1127125" y="122700"/>
            <a:ext cx="2031325" cy="646331"/>
          </a:xfrm>
          <a:prstGeom prst="rect">
            <a:avLst/>
          </a:prstGeom>
          <a:noFill/>
        </p:spPr>
        <p:txBody>
          <a:bodyPr wrap="none" rtlCol="0">
            <a:spAutoFit/>
          </a:bodyPr>
          <a:lstStyle/>
          <a:p>
            <a:r>
              <a:rPr lang="zh-CN" altLang="en-US" sz="3600" b="1" dirty="0">
                <a:solidFill>
                  <a:srgbClr val="24569D"/>
                </a:solidFill>
              </a:rPr>
              <a:t>趋势分析</a:t>
            </a:r>
            <a:endParaRPr lang="zh-CN" altLang="en-US" sz="2400" b="1" dirty="0">
              <a:solidFill>
                <a:srgbClr val="24569D"/>
              </a:solidFill>
            </a:endParaRPr>
          </a:p>
        </p:txBody>
      </p:sp>
      <p:sp>
        <p:nvSpPr>
          <p:cNvPr id="4" name="矩形 3">
            <a:extLst>
              <a:ext uri="{FF2B5EF4-FFF2-40B4-BE49-F238E27FC236}">
                <a16:creationId xmlns:a16="http://schemas.microsoft.com/office/drawing/2014/main" id="{EDC327AA-BAE2-44F7-85D5-6F9E4BF9B628}"/>
              </a:ext>
            </a:extLst>
          </p:cNvPr>
          <p:cNvSpPr/>
          <p:nvPr/>
        </p:nvSpPr>
        <p:spPr>
          <a:xfrm>
            <a:off x="3158450" y="5450305"/>
            <a:ext cx="944318" cy="7459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1770CF9-F053-4C5D-94AB-9CC0F14DD440}"/>
              </a:ext>
            </a:extLst>
          </p:cNvPr>
          <p:cNvSpPr/>
          <p:nvPr/>
        </p:nvSpPr>
        <p:spPr>
          <a:xfrm>
            <a:off x="6992516" y="5434263"/>
            <a:ext cx="944318" cy="7459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E0FA4CE-2707-45BB-AE57-E975BA34D730}"/>
              </a:ext>
            </a:extLst>
          </p:cNvPr>
          <p:cNvSpPr/>
          <p:nvPr/>
        </p:nvSpPr>
        <p:spPr>
          <a:xfrm>
            <a:off x="6520357" y="4216101"/>
            <a:ext cx="944318" cy="7459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119B73D-5FCD-4F0B-BBD7-9B59A0240740}"/>
              </a:ext>
            </a:extLst>
          </p:cNvPr>
          <p:cNvSpPr/>
          <p:nvPr/>
        </p:nvSpPr>
        <p:spPr>
          <a:xfrm>
            <a:off x="6520357" y="2719555"/>
            <a:ext cx="944318" cy="7660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41A7EB3-3894-4422-B9C2-21C4E5578059}"/>
              </a:ext>
            </a:extLst>
          </p:cNvPr>
          <p:cNvSpPr/>
          <p:nvPr/>
        </p:nvSpPr>
        <p:spPr>
          <a:xfrm>
            <a:off x="7664116" y="3340977"/>
            <a:ext cx="1042737" cy="14836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3F42CC1-0619-4E36-85CC-EC19A6E1F553}"/>
              </a:ext>
            </a:extLst>
          </p:cNvPr>
          <p:cNvSpPr/>
          <p:nvPr/>
        </p:nvSpPr>
        <p:spPr>
          <a:xfrm>
            <a:off x="4467727" y="2813802"/>
            <a:ext cx="944318" cy="5775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77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1A0A16A-BFA4-43B7-8C88-512D04C4C894}"/>
              </a:ext>
            </a:extLst>
          </p:cNvPr>
          <p:cNvSpPr txBox="1"/>
          <p:nvPr/>
        </p:nvSpPr>
        <p:spPr>
          <a:xfrm>
            <a:off x="1138937" y="1299442"/>
            <a:ext cx="9914125" cy="4751557"/>
          </a:xfrm>
          <a:prstGeom prst="rect">
            <a:avLst/>
          </a:prstGeom>
          <a:noFill/>
        </p:spPr>
        <p:txBody>
          <a:bodyPr wrap="square">
            <a:spAutoFit/>
          </a:bodyPr>
          <a:lstStyle/>
          <a:p>
            <a:r>
              <a:rPr lang="zh-CN" altLang="en-US" sz="2000" b="1" dirty="0"/>
              <a:t>联合抽取、开放领域抽取：</a:t>
            </a:r>
            <a:endParaRPr lang="en-US" altLang="zh-CN" sz="2000" b="1" dirty="0"/>
          </a:p>
          <a:p>
            <a:pPr>
              <a:lnSpc>
                <a:spcPct val="200000"/>
              </a:lnSpc>
            </a:pPr>
            <a:r>
              <a:rPr lang="en-US" altLang="zh-CN" sz="1600" dirty="0"/>
              <a:t>A Novel </a:t>
            </a:r>
            <a:r>
              <a:rPr lang="en-US" altLang="zh-CN" sz="1600" b="1" dirty="0">
                <a:solidFill>
                  <a:srgbClr val="C00000"/>
                </a:solidFill>
              </a:rPr>
              <a:t>Cascade Binary Tagging </a:t>
            </a:r>
            <a:r>
              <a:rPr lang="en-US" altLang="zh-CN" sz="1600" dirty="0"/>
              <a:t>Framework for Relational Triple Extraction </a:t>
            </a:r>
          </a:p>
          <a:p>
            <a:pPr>
              <a:lnSpc>
                <a:spcPct val="200000"/>
              </a:lnSpc>
            </a:pPr>
            <a:r>
              <a:rPr lang="zh-CN" altLang="en-US" sz="1600" dirty="0"/>
              <a:t>一种用于关系三元组提取的级联二进制标记框架</a:t>
            </a:r>
            <a:endParaRPr lang="en-US" altLang="zh-CN" sz="1600" dirty="0"/>
          </a:p>
          <a:p>
            <a:pPr>
              <a:lnSpc>
                <a:spcPct val="200000"/>
              </a:lnSpc>
            </a:pPr>
            <a:r>
              <a:rPr lang="en-US" altLang="zh-CN" sz="1600" dirty="0"/>
              <a:t>Relabel the Noise: </a:t>
            </a:r>
            <a:r>
              <a:rPr lang="en-US" altLang="zh-CN" sz="1600" b="1" dirty="0">
                <a:solidFill>
                  <a:srgbClr val="C00000"/>
                </a:solidFill>
              </a:rPr>
              <a:t>Joint</a:t>
            </a:r>
            <a:r>
              <a:rPr lang="en-US" altLang="zh-CN" sz="1600" dirty="0"/>
              <a:t> Extraction of Entities and Relations via Cooperative </a:t>
            </a:r>
            <a:r>
              <a:rPr lang="en-US" altLang="zh-CN" sz="1600" b="1" dirty="0" err="1">
                <a:solidFill>
                  <a:srgbClr val="C00000"/>
                </a:solidFill>
              </a:rPr>
              <a:t>Multiagents</a:t>
            </a:r>
            <a:endParaRPr lang="en-US" altLang="zh-CN" sz="1600" b="1" dirty="0">
              <a:solidFill>
                <a:srgbClr val="C00000"/>
              </a:solidFill>
            </a:endParaRPr>
          </a:p>
          <a:p>
            <a:pPr>
              <a:lnSpc>
                <a:spcPct val="200000"/>
              </a:lnSpc>
            </a:pPr>
            <a:r>
              <a:rPr lang="zh-CN" altLang="en-US" sz="1600" dirty="0"/>
              <a:t>重新标记噪声：通过协作式多智能体联合提取实体和关系</a:t>
            </a:r>
            <a:endParaRPr lang="en-US" altLang="zh-CN" sz="1600" dirty="0"/>
          </a:p>
          <a:p>
            <a:pPr>
              <a:lnSpc>
                <a:spcPct val="200000"/>
              </a:lnSpc>
            </a:pPr>
            <a:r>
              <a:rPr lang="en-US" altLang="zh-CN" sz="1600" dirty="0"/>
              <a:t>Exploiting the </a:t>
            </a:r>
            <a:r>
              <a:rPr lang="en-US" altLang="zh-CN" sz="1600" b="1" dirty="0">
                <a:solidFill>
                  <a:srgbClr val="C00000"/>
                </a:solidFill>
              </a:rPr>
              <a:t>Syntax-Model Consistency </a:t>
            </a:r>
            <a:r>
              <a:rPr lang="en-US" altLang="zh-CN" sz="1600" dirty="0"/>
              <a:t>for Neural Relation Extraction </a:t>
            </a:r>
          </a:p>
          <a:p>
            <a:pPr>
              <a:lnSpc>
                <a:spcPct val="200000"/>
              </a:lnSpc>
            </a:pPr>
            <a:r>
              <a:rPr lang="zh-CN" altLang="en-US" sz="1600" dirty="0"/>
              <a:t>利用语法模型一致性进行神经关系提取</a:t>
            </a:r>
            <a:endParaRPr lang="en-US" altLang="zh-CN" sz="1600" dirty="0"/>
          </a:p>
          <a:p>
            <a:pPr>
              <a:lnSpc>
                <a:spcPct val="200000"/>
              </a:lnSpc>
            </a:pPr>
            <a:r>
              <a:rPr lang="en-US" altLang="zh-CN" sz="1600" dirty="0"/>
              <a:t>In Layman’s Terms: </a:t>
            </a:r>
            <a:r>
              <a:rPr lang="en-US" altLang="zh-CN" sz="1600" b="1" dirty="0">
                <a:solidFill>
                  <a:srgbClr val="C00000"/>
                </a:solidFill>
              </a:rPr>
              <a:t>Semi-Open</a:t>
            </a:r>
            <a:r>
              <a:rPr lang="en-US" altLang="zh-CN" sz="1600" dirty="0"/>
              <a:t> Relation Extraction from </a:t>
            </a:r>
            <a:r>
              <a:rPr lang="en-US" altLang="zh-CN" sz="1600" b="1" dirty="0">
                <a:solidFill>
                  <a:srgbClr val="C00000"/>
                </a:solidFill>
              </a:rPr>
              <a:t>Scientific</a:t>
            </a:r>
            <a:r>
              <a:rPr lang="en-US" altLang="zh-CN" sz="1600" dirty="0"/>
              <a:t> Texts </a:t>
            </a:r>
          </a:p>
          <a:p>
            <a:pPr>
              <a:lnSpc>
                <a:spcPct val="200000"/>
              </a:lnSpc>
            </a:pPr>
            <a:r>
              <a:rPr lang="zh-CN" altLang="en-US" sz="1600" dirty="0"/>
              <a:t>用</a:t>
            </a:r>
            <a:r>
              <a:rPr lang="en-US" altLang="zh-CN" sz="1600" dirty="0"/>
              <a:t>Layman</a:t>
            </a:r>
            <a:r>
              <a:rPr lang="zh-CN" altLang="en-US" sz="1600" dirty="0"/>
              <a:t>的术语：从科学文本中提取半开放关系</a:t>
            </a:r>
          </a:p>
          <a:p>
            <a:pPr>
              <a:lnSpc>
                <a:spcPct val="200000"/>
              </a:lnSpc>
            </a:pPr>
            <a:endParaRPr lang="en-US" altLang="zh-CN" sz="1600" dirty="0"/>
          </a:p>
        </p:txBody>
      </p:sp>
      <p:sp>
        <p:nvSpPr>
          <p:cNvPr id="4" name="文本框 3">
            <a:extLst>
              <a:ext uri="{FF2B5EF4-FFF2-40B4-BE49-F238E27FC236}">
                <a16:creationId xmlns:a16="http://schemas.microsoft.com/office/drawing/2014/main" id="{50327835-BA8E-43F3-9152-7FA9F352F71C}"/>
              </a:ext>
            </a:extLst>
          </p:cNvPr>
          <p:cNvSpPr txBox="1"/>
          <p:nvPr/>
        </p:nvSpPr>
        <p:spPr>
          <a:xfrm>
            <a:off x="3540542" y="87689"/>
            <a:ext cx="3818948" cy="646331"/>
          </a:xfrm>
          <a:prstGeom prst="rect">
            <a:avLst/>
          </a:prstGeom>
          <a:noFill/>
        </p:spPr>
        <p:txBody>
          <a:bodyPr wrap="square" rtlCol="0">
            <a:spAutoFit/>
          </a:bodyPr>
          <a:lstStyle/>
          <a:p>
            <a:r>
              <a:rPr lang="en-US" altLang="zh-CN" sz="3600" dirty="0">
                <a:solidFill>
                  <a:srgbClr val="24569D"/>
                </a:solidFill>
              </a:rPr>
              <a:t>ACL 2020</a:t>
            </a:r>
            <a:endParaRPr lang="zh-CN" altLang="en-US" sz="3600" dirty="0">
              <a:solidFill>
                <a:srgbClr val="24569D"/>
              </a:solidFill>
            </a:endParaRPr>
          </a:p>
        </p:txBody>
      </p:sp>
      <p:sp>
        <p:nvSpPr>
          <p:cNvPr id="7" name="PA_文本框 23">
            <a:extLst>
              <a:ext uri="{FF2B5EF4-FFF2-40B4-BE49-F238E27FC236}">
                <a16:creationId xmlns:a16="http://schemas.microsoft.com/office/drawing/2014/main" id="{4EB0BCFE-DE18-4032-86F2-8C74ADA907E9}"/>
              </a:ext>
            </a:extLst>
          </p:cNvPr>
          <p:cNvSpPr txBox="1"/>
          <p:nvPr>
            <p:custDataLst>
              <p:tags r:id="rId1"/>
            </p:custDataLst>
          </p:nvPr>
        </p:nvSpPr>
        <p:spPr>
          <a:xfrm>
            <a:off x="1161762" y="87689"/>
            <a:ext cx="2492990" cy="646331"/>
          </a:xfrm>
          <a:prstGeom prst="rect">
            <a:avLst/>
          </a:prstGeom>
          <a:noFill/>
        </p:spPr>
        <p:txBody>
          <a:bodyPr wrap="none" rtlCol="0">
            <a:spAutoFit/>
          </a:bodyPr>
          <a:lstStyle/>
          <a:p>
            <a:r>
              <a:rPr lang="zh-CN" altLang="en-US" sz="3600" b="1" dirty="0">
                <a:solidFill>
                  <a:srgbClr val="24569D"/>
                </a:solidFill>
              </a:rPr>
              <a:t>趋势分析：</a:t>
            </a:r>
            <a:endParaRPr lang="zh-CN" altLang="en-US" sz="2400" b="1" dirty="0">
              <a:solidFill>
                <a:srgbClr val="24569D"/>
              </a:solidFill>
            </a:endParaRPr>
          </a:p>
        </p:txBody>
      </p:sp>
    </p:spTree>
    <p:extLst>
      <p:ext uri="{BB962C8B-B14F-4D97-AF65-F5344CB8AC3E}">
        <p14:creationId xmlns:p14="http://schemas.microsoft.com/office/powerpoint/2010/main" val="86907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1A0A16A-BFA4-43B7-8C88-512D04C4C894}"/>
              </a:ext>
            </a:extLst>
          </p:cNvPr>
          <p:cNvSpPr txBox="1"/>
          <p:nvPr/>
        </p:nvSpPr>
        <p:spPr>
          <a:xfrm>
            <a:off x="1546846" y="972312"/>
            <a:ext cx="9745993" cy="4264181"/>
          </a:xfrm>
          <a:prstGeom prst="rect">
            <a:avLst/>
          </a:prstGeom>
          <a:noFill/>
        </p:spPr>
        <p:txBody>
          <a:bodyPr wrap="square">
            <a:spAutoFit/>
          </a:bodyPr>
          <a:lstStyle/>
          <a:p>
            <a:r>
              <a:rPr lang="zh-CN" altLang="en-US" sz="2000" b="1" dirty="0"/>
              <a:t>医学领域抽取、对话、文档级别抽取：</a:t>
            </a:r>
            <a:endParaRPr lang="en-US" altLang="zh-CN" sz="2000" b="1" dirty="0"/>
          </a:p>
          <a:p>
            <a:pPr>
              <a:lnSpc>
                <a:spcPct val="200000"/>
              </a:lnSpc>
            </a:pPr>
            <a:r>
              <a:rPr lang="en-US" altLang="zh-CN" sz="1600" dirty="0"/>
              <a:t>Rationalizing </a:t>
            </a:r>
            <a:r>
              <a:rPr lang="en-US" altLang="zh-CN" sz="1600" b="1" dirty="0">
                <a:solidFill>
                  <a:srgbClr val="C00000"/>
                </a:solidFill>
              </a:rPr>
              <a:t>Medical</a:t>
            </a:r>
            <a:r>
              <a:rPr lang="en-US" altLang="zh-CN" sz="1600" dirty="0"/>
              <a:t> Relation Prediction from Corpus-level Statistics </a:t>
            </a:r>
          </a:p>
          <a:p>
            <a:pPr>
              <a:lnSpc>
                <a:spcPct val="200000"/>
              </a:lnSpc>
            </a:pPr>
            <a:r>
              <a:rPr lang="zh-CN" altLang="en-US" sz="1600" dirty="0"/>
              <a:t>从语料库级统计数据合理化医疗关系预测</a:t>
            </a:r>
            <a:endParaRPr lang="en-US" altLang="zh-CN" sz="1600" dirty="0"/>
          </a:p>
          <a:p>
            <a:pPr>
              <a:lnSpc>
                <a:spcPct val="200000"/>
              </a:lnSpc>
            </a:pPr>
            <a:r>
              <a:rPr lang="en-US" altLang="zh-CN" sz="1600" b="1" dirty="0">
                <a:solidFill>
                  <a:srgbClr val="C00000"/>
                </a:solidFill>
              </a:rPr>
              <a:t>Dialogue-Based</a:t>
            </a:r>
            <a:r>
              <a:rPr lang="en-US" altLang="zh-CN" sz="1600" dirty="0"/>
              <a:t> Relation Extraction </a:t>
            </a:r>
          </a:p>
          <a:p>
            <a:pPr>
              <a:lnSpc>
                <a:spcPct val="200000"/>
              </a:lnSpc>
            </a:pPr>
            <a:r>
              <a:rPr lang="zh-CN" altLang="en-US" sz="1600" dirty="0"/>
              <a:t>基于对话的关系提取</a:t>
            </a:r>
            <a:endParaRPr lang="en-US" altLang="zh-CN" sz="1600" dirty="0"/>
          </a:p>
          <a:p>
            <a:pPr>
              <a:lnSpc>
                <a:spcPct val="200000"/>
              </a:lnSpc>
            </a:pPr>
            <a:r>
              <a:rPr lang="en-US" altLang="zh-CN" sz="1600" dirty="0"/>
              <a:t>TACRED Revisited: A Thorough Evaluation of the </a:t>
            </a:r>
            <a:r>
              <a:rPr lang="en-US" altLang="zh-CN" sz="1600" b="1" dirty="0">
                <a:solidFill>
                  <a:srgbClr val="C00000"/>
                </a:solidFill>
              </a:rPr>
              <a:t>TACRED </a:t>
            </a:r>
            <a:r>
              <a:rPr lang="en-US" altLang="zh-CN" sz="1600" dirty="0"/>
              <a:t>Relation Extraction Task </a:t>
            </a:r>
          </a:p>
          <a:p>
            <a:pPr>
              <a:lnSpc>
                <a:spcPct val="200000"/>
              </a:lnSpc>
            </a:pPr>
            <a:r>
              <a:rPr lang="zh-CN" altLang="en-US" sz="1600" dirty="0"/>
              <a:t>重访</a:t>
            </a:r>
            <a:r>
              <a:rPr lang="en-US" altLang="zh-CN" sz="1600" dirty="0"/>
              <a:t>TACRED</a:t>
            </a:r>
            <a:r>
              <a:rPr lang="zh-CN" altLang="en-US" sz="1600" dirty="0"/>
              <a:t>：对</a:t>
            </a:r>
            <a:r>
              <a:rPr lang="en-US" altLang="zh-CN" sz="1600" dirty="0"/>
              <a:t>TACRED</a:t>
            </a:r>
            <a:r>
              <a:rPr lang="zh-CN" altLang="en-US" sz="1600" dirty="0"/>
              <a:t>关系提取任务的全面评估</a:t>
            </a:r>
            <a:endParaRPr lang="en-US" altLang="zh-CN" sz="1600" dirty="0"/>
          </a:p>
          <a:p>
            <a:pPr>
              <a:lnSpc>
                <a:spcPct val="200000"/>
              </a:lnSpc>
            </a:pPr>
            <a:r>
              <a:rPr lang="en-US" altLang="zh-CN" sz="1600" b="1" dirty="0">
                <a:solidFill>
                  <a:srgbClr val="C00000"/>
                </a:solidFill>
              </a:rPr>
              <a:t>Reasoning</a:t>
            </a:r>
            <a:r>
              <a:rPr lang="en-US" altLang="zh-CN" sz="1600" dirty="0"/>
              <a:t> with Latent Structure Refinement for </a:t>
            </a:r>
            <a:r>
              <a:rPr lang="en-US" altLang="zh-CN" sz="1600" b="1" dirty="0">
                <a:solidFill>
                  <a:srgbClr val="C00000"/>
                </a:solidFill>
              </a:rPr>
              <a:t>Document-Level</a:t>
            </a:r>
            <a:r>
              <a:rPr lang="en-US" altLang="zh-CN" sz="1600" dirty="0"/>
              <a:t> Relation Extraction</a:t>
            </a:r>
          </a:p>
          <a:p>
            <a:pPr>
              <a:lnSpc>
                <a:spcPct val="200000"/>
              </a:lnSpc>
            </a:pPr>
            <a:r>
              <a:rPr lang="zh-CN" altLang="en-US" sz="1600" dirty="0"/>
              <a:t>潜在结构细化的推理，用于文档级关系提取</a:t>
            </a:r>
          </a:p>
        </p:txBody>
      </p:sp>
      <p:sp>
        <p:nvSpPr>
          <p:cNvPr id="4" name="文本框 3">
            <a:extLst>
              <a:ext uri="{FF2B5EF4-FFF2-40B4-BE49-F238E27FC236}">
                <a16:creationId xmlns:a16="http://schemas.microsoft.com/office/drawing/2014/main" id="{50327835-BA8E-43F3-9152-7FA9F352F71C}"/>
              </a:ext>
            </a:extLst>
          </p:cNvPr>
          <p:cNvSpPr txBox="1"/>
          <p:nvPr/>
        </p:nvSpPr>
        <p:spPr>
          <a:xfrm>
            <a:off x="3540542" y="87689"/>
            <a:ext cx="3818948" cy="646331"/>
          </a:xfrm>
          <a:prstGeom prst="rect">
            <a:avLst/>
          </a:prstGeom>
          <a:noFill/>
        </p:spPr>
        <p:txBody>
          <a:bodyPr wrap="square" rtlCol="0">
            <a:spAutoFit/>
          </a:bodyPr>
          <a:lstStyle/>
          <a:p>
            <a:r>
              <a:rPr lang="en-US" altLang="zh-CN" sz="3600" dirty="0">
                <a:solidFill>
                  <a:srgbClr val="24569D"/>
                </a:solidFill>
              </a:rPr>
              <a:t>ACL 2020</a:t>
            </a:r>
            <a:endParaRPr lang="zh-CN" altLang="en-US" sz="3600" dirty="0">
              <a:solidFill>
                <a:srgbClr val="24569D"/>
              </a:solidFill>
            </a:endParaRPr>
          </a:p>
        </p:txBody>
      </p:sp>
      <p:sp>
        <p:nvSpPr>
          <p:cNvPr id="7" name="PA_文本框 23">
            <a:extLst>
              <a:ext uri="{FF2B5EF4-FFF2-40B4-BE49-F238E27FC236}">
                <a16:creationId xmlns:a16="http://schemas.microsoft.com/office/drawing/2014/main" id="{4EB0BCFE-DE18-4032-86F2-8C74ADA907E9}"/>
              </a:ext>
            </a:extLst>
          </p:cNvPr>
          <p:cNvSpPr txBox="1"/>
          <p:nvPr>
            <p:custDataLst>
              <p:tags r:id="rId1"/>
            </p:custDataLst>
          </p:nvPr>
        </p:nvSpPr>
        <p:spPr>
          <a:xfrm>
            <a:off x="1161762" y="87689"/>
            <a:ext cx="2492990" cy="646331"/>
          </a:xfrm>
          <a:prstGeom prst="rect">
            <a:avLst/>
          </a:prstGeom>
          <a:noFill/>
        </p:spPr>
        <p:txBody>
          <a:bodyPr wrap="none" rtlCol="0">
            <a:spAutoFit/>
          </a:bodyPr>
          <a:lstStyle/>
          <a:p>
            <a:r>
              <a:rPr lang="zh-CN" altLang="en-US" sz="3600" b="1" dirty="0">
                <a:solidFill>
                  <a:srgbClr val="24569D"/>
                </a:solidFill>
              </a:rPr>
              <a:t>趋势分析：</a:t>
            </a:r>
            <a:endParaRPr lang="zh-CN" altLang="en-US" sz="2400" b="1" dirty="0">
              <a:solidFill>
                <a:srgbClr val="24569D"/>
              </a:solidFill>
            </a:endParaRPr>
          </a:p>
        </p:txBody>
      </p:sp>
    </p:spTree>
    <p:extLst>
      <p:ext uri="{BB962C8B-B14F-4D97-AF65-F5344CB8AC3E}">
        <p14:creationId xmlns:p14="http://schemas.microsoft.com/office/powerpoint/2010/main" val="104596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327835-BA8E-43F3-9152-7FA9F352F71C}"/>
              </a:ext>
            </a:extLst>
          </p:cNvPr>
          <p:cNvSpPr txBox="1"/>
          <p:nvPr/>
        </p:nvSpPr>
        <p:spPr>
          <a:xfrm>
            <a:off x="3540542" y="87689"/>
            <a:ext cx="3818948" cy="646331"/>
          </a:xfrm>
          <a:prstGeom prst="rect">
            <a:avLst/>
          </a:prstGeom>
          <a:noFill/>
        </p:spPr>
        <p:txBody>
          <a:bodyPr wrap="square" rtlCol="0">
            <a:spAutoFit/>
          </a:bodyPr>
          <a:lstStyle/>
          <a:p>
            <a:r>
              <a:rPr lang="en-US" altLang="zh-CN" sz="3600" dirty="0">
                <a:solidFill>
                  <a:srgbClr val="24569D"/>
                </a:solidFill>
              </a:rPr>
              <a:t>ACL 2020</a:t>
            </a:r>
            <a:endParaRPr lang="zh-CN" altLang="en-US" sz="3600" dirty="0">
              <a:solidFill>
                <a:srgbClr val="24569D"/>
              </a:solidFill>
            </a:endParaRPr>
          </a:p>
        </p:txBody>
      </p:sp>
      <p:sp>
        <p:nvSpPr>
          <p:cNvPr id="7" name="PA_文本框 23">
            <a:extLst>
              <a:ext uri="{FF2B5EF4-FFF2-40B4-BE49-F238E27FC236}">
                <a16:creationId xmlns:a16="http://schemas.microsoft.com/office/drawing/2014/main" id="{4EB0BCFE-DE18-4032-86F2-8C74ADA907E9}"/>
              </a:ext>
            </a:extLst>
          </p:cNvPr>
          <p:cNvSpPr txBox="1"/>
          <p:nvPr>
            <p:custDataLst>
              <p:tags r:id="rId1"/>
            </p:custDataLst>
          </p:nvPr>
        </p:nvSpPr>
        <p:spPr>
          <a:xfrm>
            <a:off x="1161762" y="87689"/>
            <a:ext cx="2492990" cy="646331"/>
          </a:xfrm>
          <a:prstGeom prst="rect">
            <a:avLst/>
          </a:prstGeom>
          <a:noFill/>
        </p:spPr>
        <p:txBody>
          <a:bodyPr wrap="none" rtlCol="0">
            <a:spAutoFit/>
          </a:bodyPr>
          <a:lstStyle/>
          <a:p>
            <a:r>
              <a:rPr lang="zh-CN" altLang="en-US" sz="3600" b="1" dirty="0">
                <a:solidFill>
                  <a:srgbClr val="24569D"/>
                </a:solidFill>
              </a:rPr>
              <a:t>趋势分析：</a:t>
            </a:r>
            <a:endParaRPr lang="zh-CN" altLang="en-US" sz="2400" b="1" dirty="0">
              <a:solidFill>
                <a:srgbClr val="24569D"/>
              </a:solidFill>
            </a:endParaRPr>
          </a:p>
        </p:txBody>
      </p:sp>
      <p:sp>
        <p:nvSpPr>
          <p:cNvPr id="6" name="文本框 5">
            <a:extLst>
              <a:ext uri="{FF2B5EF4-FFF2-40B4-BE49-F238E27FC236}">
                <a16:creationId xmlns:a16="http://schemas.microsoft.com/office/drawing/2014/main" id="{657982C3-F61C-4304-A98A-E0557A1C4D7B}"/>
              </a:ext>
            </a:extLst>
          </p:cNvPr>
          <p:cNvSpPr txBox="1"/>
          <p:nvPr/>
        </p:nvSpPr>
        <p:spPr>
          <a:xfrm>
            <a:off x="1163638" y="1117979"/>
            <a:ext cx="9814845" cy="52490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Bias</a:t>
            </a:r>
            <a:r>
              <a:rPr kumimoji="0" lang="zh-CN" altLang="en-US" sz="20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、可解释性、</a:t>
            </a:r>
            <a:r>
              <a:rPr kumimoji="0" lang="en-US" altLang="zh-CN" sz="20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Zero-shot</a:t>
            </a:r>
            <a:r>
              <a:rPr kumimoji="0" lang="zh-CN" altLang="en-US" sz="20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a:t>
            </a:r>
            <a:endPar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Towards Understanding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Gender Bias </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in Relation Extraction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理解关系提取中的性别偏见</a:t>
            </a:r>
            <a:endPar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Probing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Linguistic Features </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of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Sentence-Level</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Representations in Relation Extraction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关系抽取中句子级表达的语言特征探究</a:t>
            </a:r>
            <a:endPar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Relation Extraction with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Explanation</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关系提取和解释</a:t>
            </a:r>
            <a:endPar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Verdana"/>
                <a:ea typeface="微软雅黑" panose="020B0503020204020204" pitchFamily="34" charset="-122"/>
                <a:cs typeface="+mn-cs"/>
              </a:rPr>
              <a:t>ZeroShotCeres</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Zero-Shot</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Relation Extraction from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Semi-Structured</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Webpages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从半结构化网页中提取</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zero-shot</a:t>
            </a: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关系</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Revisiting </a:t>
            </a:r>
            <a:r>
              <a:rPr kumimoji="0" lang="en-US" altLang="zh-CN" sz="16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Unsupervised</a:t>
            </a:r>
            <a:r>
              <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 Relation Extraction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回顾无监督关系提取</a:t>
            </a:r>
            <a:endParaRPr kumimoji="0" lang="en-US" altLang="zh-CN" sz="16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p:txBody>
      </p:sp>
    </p:spTree>
    <p:extLst>
      <p:ext uri="{BB962C8B-B14F-4D97-AF65-F5344CB8AC3E}">
        <p14:creationId xmlns:p14="http://schemas.microsoft.com/office/powerpoint/2010/main" val="221291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166627" y="124101"/>
            <a:ext cx="2031325" cy="646331"/>
          </a:xfrm>
          <a:prstGeom prst="rect">
            <a:avLst/>
          </a:prstGeom>
          <a:noFill/>
        </p:spPr>
        <p:txBody>
          <a:bodyPr wrap="none" rtlCol="0">
            <a:spAutoFit/>
          </a:bodyPr>
          <a:lstStyle/>
          <a:p>
            <a:r>
              <a:rPr lang="zh-CN" altLang="en-US" sz="3600" b="1" dirty="0">
                <a:solidFill>
                  <a:srgbClr val="24569D"/>
                </a:solidFill>
              </a:rPr>
              <a:t>方法概略</a:t>
            </a:r>
          </a:p>
        </p:txBody>
      </p:sp>
      <p:sp>
        <p:nvSpPr>
          <p:cNvPr id="11" name="任意多边形 10"/>
          <p:cNvSpPr/>
          <p:nvPr/>
        </p:nvSpPr>
        <p:spPr>
          <a:xfrm>
            <a:off x="0" y="315466"/>
            <a:ext cx="1136124" cy="893099"/>
          </a:xfrm>
          <a:custGeom>
            <a:avLst/>
            <a:gdLst>
              <a:gd name="connsiteX0" fmla="*/ 878058 w 1446663"/>
              <a:gd name="connsiteY0" fmla="*/ 0 h 1137211"/>
              <a:gd name="connsiteX1" fmla="*/ 1446663 w 1446663"/>
              <a:gd name="connsiteY1" fmla="*/ 568606 h 1137211"/>
              <a:gd name="connsiteX2" fmla="*/ 878058 w 1446663"/>
              <a:gd name="connsiteY2" fmla="*/ 1137211 h 1137211"/>
              <a:gd name="connsiteX3" fmla="*/ 878058 w 1446663"/>
              <a:gd name="connsiteY3" fmla="*/ 852908 h 1137211"/>
              <a:gd name="connsiteX4" fmla="*/ 0 w 1446663"/>
              <a:gd name="connsiteY4" fmla="*/ 852908 h 1137211"/>
              <a:gd name="connsiteX5" fmla="*/ 0 w 1446663"/>
              <a:gd name="connsiteY5" fmla="*/ 848056 h 1137211"/>
              <a:gd name="connsiteX6" fmla="*/ 484157 w 1446663"/>
              <a:gd name="connsiteY6" fmla="*/ 567245 h 1137211"/>
              <a:gd name="connsiteX7" fmla="*/ 0 w 1446663"/>
              <a:gd name="connsiteY7" fmla="*/ 286433 h 1137211"/>
              <a:gd name="connsiteX8" fmla="*/ 0 w 1446663"/>
              <a:gd name="connsiteY8" fmla="*/ 284303 h 1137211"/>
              <a:gd name="connsiteX9" fmla="*/ 878058 w 1446663"/>
              <a:gd name="connsiteY9" fmla="*/ 284303 h 113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6663" h="1137211">
                <a:moveTo>
                  <a:pt x="878058" y="0"/>
                </a:moveTo>
                <a:lnTo>
                  <a:pt x="1446663" y="568606"/>
                </a:lnTo>
                <a:lnTo>
                  <a:pt x="878058" y="1137211"/>
                </a:lnTo>
                <a:lnTo>
                  <a:pt x="878058" y="852908"/>
                </a:lnTo>
                <a:lnTo>
                  <a:pt x="0" y="852908"/>
                </a:lnTo>
                <a:lnTo>
                  <a:pt x="0" y="848056"/>
                </a:lnTo>
                <a:lnTo>
                  <a:pt x="484157" y="567245"/>
                </a:lnTo>
                <a:lnTo>
                  <a:pt x="0" y="286433"/>
                </a:lnTo>
                <a:lnTo>
                  <a:pt x="0" y="284303"/>
                </a:lnTo>
                <a:lnTo>
                  <a:pt x="878058" y="284303"/>
                </a:lnTo>
                <a:close/>
              </a:path>
            </a:pathLst>
          </a:custGeom>
          <a:solidFill>
            <a:srgbClr val="34344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a:off x="0" y="6450875"/>
            <a:ext cx="12192000" cy="407125"/>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9042589-F9C9-4846-BA9E-A14DDB14A29E}"/>
              </a:ext>
            </a:extLst>
          </p:cNvPr>
          <p:cNvPicPr>
            <a:picLocks noChangeAspect="1"/>
          </p:cNvPicPr>
          <p:nvPr/>
        </p:nvPicPr>
        <p:blipFill>
          <a:blip r:embed="rId2"/>
          <a:stretch>
            <a:fillRect/>
          </a:stretch>
        </p:blipFill>
        <p:spPr>
          <a:xfrm>
            <a:off x="4388972" y="1005783"/>
            <a:ext cx="3414056" cy="1303133"/>
          </a:xfrm>
          <a:prstGeom prst="rect">
            <a:avLst/>
          </a:prstGeom>
        </p:spPr>
      </p:pic>
      <p:pic>
        <p:nvPicPr>
          <p:cNvPr id="3" name="图片 2">
            <a:extLst>
              <a:ext uri="{FF2B5EF4-FFF2-40B4-BE49-F238E27FC236}">
                <a16:creationId xmlns:a16="http://schemas.microsoft.com/office/drawing/2014/main" id="{18F89D2D-73D0-481C-A10E-FA8048152AF3}"/>
              </a:ext>
            </a:extLst>
          </p:cNvPr>
          <p:cNvPicPr>
            <a:picLocks noChangeAspect="1"/>
          </p:cNvPicPr>
          <p:nvPr/>
        </p:nvPicPr>
        <p:blipFill>
          <a:blip r:embed="rId3"/>
          <a:stretch>
            <a:fillRect/>
          </a:stretch>
        </p:blipFill>
        <p:spPr>
          <a:xfrm>
            <a:off x="568062" y="2430710"/>
            <a:ext cx="3321020" cy="3145519"/>
          </a:xfrm>
          <a:prstGeom prst="rect">
            <a:avLst/>
          </a:prstGeom>
        </p:spPr>
      </p:pic>
      <p:pic>
        <p:nvPicPr>
          <p:cNvPr id="4" name="图片 3">
            <a:extLst>
              <a:ext uri="{FF2B5EF4-FFF2-40B4-BE49-F238E27FC236}">
                <a16:creationId xmlns:a16="http://schemas.microsoft.com/office/drawing/2014/main" id="{EA8FD85B-39D6-4637-B0AD-4487ED3E536E}"/>
              </a:ext>
            </a:extLst>
          </p:cNvPr>
          <p:cNvPicPr>
            <a:picLocks noChangeAspect="1"/>
          </p:cNvPicPr>
          <p:nvPr/>
        </p:nvPicPr>
        <p:blipFill rotWithShape="1">
          <a:blip r:embed="rId4"/>
          <a:srcRect r="11439"/>
          <a:stretch/>
        </p:blipFill>
        <p:spPr>
          <a:xfrm>
            <a:off x="3950332" y="2886919"/>
            <a:ext cx="3953940" cy="2225481"/>
          </a:xfrm>
          <a:prstGeom prst="rect">
            <a:avLst/>
          </a:prstGeom>
        </p:spPr>
      </p:pic>
      <p:pic>
        <p:nvPicPr>
          <p:cNvPr id="5" name="图片 4">
            <a:extLst>
              <a:ext uri="{FF2B5EF4-FFF2-40B4-BE49-F238E27FC236}">
                <a16:creationId xmlns:a16="http://schemas.microsoft.com/office/drawing/2014/main" id="{42160189-CF65-47E9-974E-9F0615F255BA}"/>
              </a:ext>
            </a:extLst>
          </p:cNvPr>
          <p:cNvPicPr>
            <a:picLocks noChangeAspect="1"/>
          </p:cNvPicPr>
          <p:nvPr/>
        </p:nvPicPr>
        <p:blipFill rotWithShape="1">
          <a:blip r:embed="rId5"/>
          <a:srcRect r="11399"/>
          <a:stretch/>
        </p:blipFill>
        <p:spPr>
          <a:xfrm>
            <a:off x="7965522" y="2886919"/>
            <a:ext cx="3658416" cy="2225481"/>
          </a:xfrm>
          <a:prstGeom prst="rect">
            <a:avLst/>
          </a:prstGeom>
        </p:spPr>
      </p:pic>
    </p:spTree>
    <p:extLst>
      <p:ext uri="{BB962C8B-B14F-4D97-AF65-F5344CB8AC3E}">
        <p14:creationId xmlns:p14="http://schemas.microsoft.com/office/powerpoint/2010/main" val="2116899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867289"/>
          </a:xfrm>
          <a:prstGeom prst="rect">
            <a:avLst/>
          </a:prstGeom>
          <a:noFill/>
        </p:spPr>
        <p:txBody>
          <a:bodyPr wrap="square">
            <a:spAutoFit/>
          </a:bodyPr>
          <a:lstStyle/>
          <a:p>
            <a:pPr>
              <a:lnSpc>
                <a:spcPct val="150000"/>
              </a:lnSpc>
            </a:pPr>
            <a:r>
              <a:rPr lang="en-US" altLang="zh-CN" b="1" dirty="0"/>
              <a:t>2018-EMNLP RESIDE: Improving Distantly-Supervised Neural Relation Extraction using Side Information</a:t>
            </a:r>
          </a:p>
        </p:txBody>
      </p:sp>
      <p:sp>
        <p:nvSpPr>
          <p:cNvPr id="6" name="文本框 5">
            <a:extLst>
              <a:ext uri="{FF2B5EF4-FFF2-40B4-BE49-F238E27FC236}">
                <a16:creationId xmlns:a16="http://schemas.microsoft.com/office/drawing/2014/main" id="{8636C8E7-AE8F-4066-921D-5EB62D03F407}"/>
              </a:ext>
            </a:extLst>
          </p:cNvPr>
          <p:cNvSpPr txBox="1"/>
          <p:nvPr/>
        </p:nvSpPr>
        <p:spPr>
          <a:xfrm>
            <a:off x="921385" y="1508218"/>
            <a:ext cx="9937750" cy="3921395"/>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Motivation</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远程监督关系抽取，通过对齐知识库中的关系，使用不结构化的文本自动训练关系提取器。</a:t>
            </a: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Problem</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之前的研究都依赖从远程监督得到的噪音样例，没有好好利用已有的知识库和语言学资源。 </a:t>
            </a: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 Approach</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提出了</a:t>
            </a:r>
            <a:r>
              <a:rPr lang="en-US" altLang="zh-CN" b="0" i="0" dirty="0">
                <a:solidFill>
                  <a:srgbClr val="333333"/>
                </a:solidFill>
                <a:effectLst/>
                <a:latin typeface="Microsoft YaHei" panose="020B0503020204020204" pitchFamily="34" charset="-122"/>
                <a:ea typeface="Microsoft YaHei" panose="020B0503020204020204" pitchFamily="34" charset="-122"/>
              </a:rPr>
              <a:t>RESIDE,</a:t>
            </a:r>
            <a:r>
              <a:rPr lang="zh-CN" altLang="en-US" b="0" i="0" dirty="0">
                <a:solidFill>
                  <a:srgbClr val="333333"/>
                </a:solidFill>
                <a:effectLst/>
                <a:latin typeface="Microsoft YaHei" panose="020B0503020204020204" pitchFamily="34" charset="-122"/>
                <a:ea typeface="Microsoft YaHei" panose="020B0503020204020204" pitchFamily="34" charset="-122"/>
              </a:rPr>
              <a:t>知识库中时常包含其他相关的辅助信息。</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本文使用知识库中的</a:t>
            </a:r>
            <a:r>
              <a:rPr lang="zh-CN" altLang="en-US" b="1" i="0" dirty="0">
                <a:solidFill>
                  <a:srgbClr val="C00000"/>
                </a:solidFill>
                <a:effectLst/>
                <a:latin typeface="Microsoft YaHei" panose="020B0503020204020204" pitchFamily="34" charset="-122"/>
                <a:ea typeface="Microsoft YaHei" panose="020B0503020204020204" pitchFamily="34" charset="-122"/>
              </a:rPr>
              <a:t>实体类型和关系别名</a:t>
            </a:r>
            <a:r>
              <a:rPr lang="zh-CN" altLang="en-US" b="0" i="0" dirty="0">
                <a:solidFill>
                  <a:srgbClr val="333333"/>
                </a:solidFill>
                <a:effectLst/>
                <a:latin typeface="Microsoft YaHei" panose="020B0503020204020204" pitchFamily="34" charset="-122"/>
                <a:ea typeface="Microsoft YaHei" panose="020B0503020204020204" pitchFamily="34" charset="-122"/>
              </a:rPr>
              <a:t>，在预测关系时加上软限制。</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使用</a:t>
            </a:r>
            <a:r>
              <a:rPr lang="zh-CN" altLang="en-US" b="1" i="0" dirty="0">
                <a:solidFill>
                  <a:srgbClr val="C00000"/>
                </a:solidFill>
                <a:effectLst/>
                <a:latin typeface="Microsoft YaHei" panose="020B0503020204020204" pitchFamily="34" charset="-122"/>
                <a:ea typeface="Microsoft YaHei" panose="020B0503020204020204" pitchFamily="34" charset="-122"/>
              </a:rPr>
              <a:t>图卷积网络</a:t>
            </a:r>
            <a:r>
              <a:rPr lang="zh-CN" altLang="en-US" b="0" i="0" dirty="0">
                <a:solidFill>
                  <a:srgbClr val="333333"/>
                </a:solidFill>
                <a:effectLst/>
                <a:latin typeface="Microsoft YaHei" panose="020B0503020204020204" pitchFamily="34" charset="-122"/>
                <a:ea typeface="Microsoft YaHei" panose="020B0503020204020204" pitchFamily="34" charset="-122"/>
              </a:rPr>
              <a:t>，编码</a:t>
            </a:r>
            <a:r>
              <a:rPr lang="zh-CN" altLang="en-US" dirty="0">
                <a:solidFill>
                  <a:srgbClr val="333333"/>
                </a:solidFill>
                <a:latin typeface="Microsoft YaHei" panose="020B0503020204020204" pitchFamily="34" charset="-122"/>
                <a:ea typeface="Microsoft YaHei" panose="020B0503020204020204" pitchFamily="34" charset="-122"/>
              </a:rPr>
              <a:t>句法</a:t>
            </a:r>
            <a:r>
              <a:rPr lang="zh-CN" altLang="en-US" b="0" i="0" dirty="0">
                <a:solidFill>
                  <a:srgbClr val="333333"/>
                </a:solidFill>
                <a:effectLst/>
                <a:latin typeface="Microsoft YaHei" panose="020B0503020204020204" pitchFamily="34" charset="-122"/>
                <a:ea typeface="Microsoft YaHei" panose="020B0503020204020204" pitchFamily="34" charset="-122"/>
              </a:rPr>
              <a:t>信息。</a:t>
            </a:r>
          </a:p>
          <a:p>
            <a:pPr marL="742950" lvl="1" indent="-285750">
              <a:lnSpc>
                <a:spcPct val="150000"/>
              </a:lnSpc>
              <a:buFont typeface="Arial" panose="020B0604020202020204" pitchFamily="34" charset="0"/>
              <a:buChar char="•"/>
            </a:pP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580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TotalTime>
  <Words>3620</Words>
  <Application>Microsoft Office PowerPoint</Application>
  <PresentationFormat>宽屏</PresentationFormat>
  <Paragraphs>260</Paragraphs>
  <Slides>36</Slides>
  <Notes>25</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汉仪中黑简</vt:lpstr>
      <vt:lpstr>微软雅黑</vt:lpstr>
      <vt:lpstr>微软雅黑</vt:lpstr>
      <vt:lpstr>Arial</vt:lpstr>
      <vt:lpstr>Calibri</vt:lpstr>
      <vt:lpstr>Cambria Math</vt:lpstr>
      <vt:lpstr>Impact</vt:lpstr>
      <vt:lpstr>Segoe UI Light</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罗 娟</cp:lastModifiedBy>
  <cp:revision>72</cp:revision>
  <dcterms:created xsi:type="dcterms:W3CDTF">2017-05-25T10:36:00Z</dcterms:created>
  <dcterms:modified xsi:type="dcterms:W3CDTF">2020-06-05T13:48:22Z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